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338" r:id="rId21"/>
    <p:sldId id="339" r:id="rId22"/>
    <p:sldId id="340" r:id="rId23"/>
    <p:sldId id="341" r:id="rId24"/>
    <p:sldId id="307" r:id="rId25"/>
    <p:sldId id="306" r:id="rId26"/>
    <p:sldId id="342"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39"/>
    <p:restoredTop sz="85173"/>
  </p:normalViewPr>
  <p:slideViewPr>
    <p:cSldViewPr snapToGrid="0" snapToObjects="1">
      <p:cViewPr>
        <p:scale>
          <a:sx n="58" d="100"/>
          <a:sy n="58" d="100"/>
        </p:scale>
        <p:origin x="-104" y="9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8E07F4-7DED-DD48-815F-16E74E1337B0}"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GB"/>
        </a:p>
      </dgm:t>
    </dgm:pt>
    <dgm:pt modelId="{50599ACF-AB7F-F543-841D-DAD01CC5D23F}">
      <dgm:prSet phldrT="[Text]"/>
      <dgm:spPr/>
      <dgm:t>
        <a:bodyPr/>
        <a:lstStyle/>
        <a:p>
          <a:r>
            <a:rPr lang="en-GB" dirty="0"/>
            <a:t>Getting response from API</a:t>
          </a:r>
        </a:p>
      </dgm:t>
    </dgm:pt>
    <dgm:pt modelId="{9E235E23-AE83-6F48-A5C2-51BBD0D3C2F6}" type="parTrans" cxnId="{2D632E58-9F04-D044-944D-98D5807820C6}">
      <dgm:prSet/>
      <dgm:spPr/>
      <dgm:t>
        <a:bodyPr/>
        <a:lstStyle/>
        <a:p>
          <a:endParaRPr lang="en-GB"/>
        </a:p>
      </dgm:t>
    </dgm:pt>
    <dgm:pt modelId="{4CB43E32-238E-714E-964B-3A7349653C65}" type="sibTrans" cxnId="{2D632E58-9F04-D044-944D-98D5807820C6}">
      <dgm:prSet/>
      <dgm:spPr/>
      <dgm:t>
        <a:bodyPr/>
        <a:lstStyle/>
        <a:p>
          <a:endParaRPr lang="en-GB"/>
        </a:p>
      </dgm:t>
    </dgm:pt>
    <dgm:pt modelId="{F9594A89-1983-D343-857A-8D6CC5950D23}">
      <dgm:prSet phldrT="[Text]"/>
      <dgm:spPr/>
      <dgm:t>
        <a:bodyPr/>
        <a:lstStyle/>
        <a:p>
          <a:r>
            <a:rPr lang="en-GB" dirty="0"/>
            <a:t>Converting </a:t>
          </a:r>
          <a:r>
            <a:rPr lang="en-GB" dirty="0" err="1"/>
            <a:t>Repsonse</a:t>
          </a:r>
          <a:r>
            <a:rPr lang="en-GB" dirty="0"/>
            <a:t> to API</a:t>
          </a:r>
        </a:p>
      </dgm:t>
    </dgm:pt>
    <dgm:pt modelId="{4FA6ACCD-49F8-9B4C-8BE8-39663FFDA0FB}" type="parTrans" cxnId="{D77F5F68-C240-F049-A56A-ADA5C7DCDC66}">
      <dgm:prSet/>
      <dgm:spPr/>
      <dgm:t>
        <a:bodyPr/>
        <a:lstStyle/>
        <a:p>
          <a:endParaRPr lang="en-GB"/>
        </a:p>
      </dgm:t>
    </dgm:pt>
    <dgm:pt modelId="{E7AB60F8-F60B-7C43-AFA7-EA36586A3F84}" type="sibTrans" cxnId="{D77F5F68-C240-F049-A56A-ADA5C7DCDC66}">
      <dgm:prSet/>
      <dgm:spPr/>
      <dgm:t>
        <a:bodyPr/>
        <a:lstStyle/>
        <a:p>
          <a:endParaRPr lang="en-GB"/>
        </a:p>
      </dgm:t>
    </dgm:pt>
    <dgm:pt modelId="{91DF9E65-8D5D-FD43-A392-7CF88651FE77}">
      <dgm:prSet phldrT="[Text]"/>
      <dgm:spPr/>
      <dgm:t>
        <a:bodyPr/>
        <a:lstStyle/>
        <a:p>
          <a:r>
            <a:rPr lang="en-GB" dirty="0"/>
            <a:t>Apply Custom Function to Clean Data</a:t>
          </a:r>
        </a:p>
      </dgm:t>
    </dgm:pt>
    <dgm:pt modelId="{50C67392-B8E5-5040-B46B-7C6B30FB8B42}" type="parTrans" cxnId="{C3EF83E1-95C5-C345-A2A3-507E14707ACE}">
      <dgm:prSet/>
      <dgm:spPr/>
      <dgm:t>
        <a:bodyPr/>
        <a:lstStyle/>
        <a:p>
          <a:endParaRPr lang="en-GB"/>
        </a:p>
      </dgm:t>
    </dgm:pt>
    <dgm:pt modelId="{F694F557-858A-1B44-8782-BCFF2086F986}" type="sibTrans" cxnId="{C3EF83E1-95C5-C345-A2A3-507E14707ACE}">
      <dgm:prSet/>
      <dgm:spPr/>
      <dgm:t>
        <a:bodyPr/>
        <a:lstStyle/>
        <a:p>
          <a:endParaRPr lang="en-GB"/>
        </a:p>
      </dgm:t>
    </dgm:pt>
    <dgm:pt modelId="{079E84BD-D8DF-5C41-8647-50127475AC70}">
      <dgm:prSet phldrT="[Text]"/>
      <dgm:spPr/>
      <dgm:t>
        <a:bodyPr/>
        <a:lstStyle/>
        <a:p>
          <a:r>
            <a:rPr lang="en-GB" dirty="0"/>
            <a:t>Assign Cleaned Data into Pandas </a:t>
          </a:r>
          <a:r>
            <a:rPr lang="en-GB" dirty="0" err="1"/>
            <a:t>DataFrame</a:t>
          </a:r>
          <a:endParaRPr lang="en-GB" dirty="0"/>
        </a:p>
      </dgm:t>
    </dgm:pt>
    <dgm:pt modelId="{0B9D0C06-D569-284A-88FA-290EFBE821F1}" type="parTrans" cxnId="{71C2289E-7CB1-0041-8E14-4755BEB3DCA9}">
      <dgm:prSet/>
      <dgm:spPr/>
      <dgm:t>
        <a:bodyPr/>
        <a:lstStyle/>
        <a:p>
          <a:endParaRPr lang="en-GB"/>
        </a:p>
      </dgm:t>
    </dgm:pt>
    <dgm:pt modelId="{36E1ADBB-E65A-2140-9B27-3F67ADF75717}" type="sibTrans" cxnId="{71C2289E-7CB1-0041-8E14-4755BEB3DCA9}">
      <dgm:prSet/>
      <dgm:spPr/>
      <dgm:t>
        <a:bodyPr/>
        <a:lstStyle/>
        <a:p>
          <a:endParaRPr lang="en-GB"/>
        </a:p>
      </dgm:t>
    </dgm:pt>
    <dgm:pt modelId="{581D7E8D-3452-E44B-A9CF-FFFC4D2AA1A1}">
      <dgm:prSet phldrT="[Text]"/>
      <dgm:spPr/>
      <dgm:t>
        <a:bodyPr/>
        <a:lstStyle/>
        <a:p>
          <a:r>
            <a:rPr lang="en-GB" dirty="0"/>
            <a:t>Export </a:t>
          </a:r>
          <a:r>
            <a:rPr lang="en-GB" dirty="0" err="1"/>
            <a:t>DataFrame</a:t>
          </a:r>
          <a:r>
            <a:rPr lang="en-GB" dirty="0"/>
            <a:t> to flat file (.csv)</a:t>
          </a:r>
        </a:p>
      </dgm:t>
    </dgm:pt>
    <dgm:pt modelId="{7B237890-8A23-4642-8EB3-547E4A9CD438}" type="parTrans" cxnId="{40C90352-2F42-854B-A191-2863F4B79365}">
      <dgm:prSet/>
      <dgm:spPr/>
      <dgm:t>
        <a:bodyPr/>
        <a:lstStyle/>
        <a:p>
          <a:endParaRPr lang="en-GB"/>
        </a:p>
      </dgm:t>
    </dgm:pt>
    <dgm:pt modelId="{E7E80C21-8FB6-EC47-B309-3C03915259D4}" type="sibTrans" cxnId="{40C90352-2F42-854B-A191-2863F4B79365}">
      <dgm:prSet/>
      <dgm:spPr/>
      <dgm:t>
        <a:bodyPr/>
        <a:lstStyle/>
        <a:p>
          <a:endParaRPr lang="en-GB"/>
        </a:p>
      </dgm:t>
    </dgm:pt>
    <dgm:pt modelId="{F414554C-ADD5-9C47-81CA-F63947A50A5D}" type="pres">
      <dgm:prSet presAssocID="{A58E07F4-7DED-DD48-815F-16E74E1337B0}" presName="diagram" presStyleCnt="0">
        <dgm:presLayoutVars>
          <dgm:dir/>
          <dgm:resizeHandles val="exact"/>
        </dgm:presLayoutVars>
      </dgm:prSet>
      <dgm:spPr/>
    </dgm:pt>
    <dgm:pt modelId="{7F793BDC-9100-1A46-89B2-2A6FCDD7462A}" type="pres">
      <dgm:prSet presAssocID="{50599ACF-AB7F-F543-841D-DAD01CC5D23F}" presName="node" presStyleLbl="node1" presStyleIdx="0" presStyleCnt="5">
        <dgm:presLayoutVars>
          <dgm:bulletEnabled val="1"/>
        </dgm:presLayoutVars>
      </dgm:prSet>
      <dgm:spPr/>
    </dgm:pt>
    <dgm:pt modelId="{FFE8230A-E0DE-7846-8C41-2AEB2391DEF2}" type="pres">
      <dgm:prSet presAssocID="{4CB43E32-238E-714E-964B-3A7349653C65}" presName="sibTrans" presStyleLbl="sibTrans2D1" presStyleIdx="0" presStyleCnt="4"/>
      <dgm:spPr/>
    </dgm:pt>
    <dgm:pt modelId="{405068C5-C13B-AE4E-BB78-2469971F45B4}" type="pres">
      <dgm:prSet presAssocID="{4CB43E32-238E-714E-964B-3A7349653C65}" presName="connectorText" presStyleLbl="sibTrans2D1" presStyleIdx="0" presStyleCnt="4"/>
      <dgm:spPr/>
    </dgm:pt>
    <dgm:pt modelId="{E41ADE4C-D1FC-404A-8E68-144C9026EC33}" type="pres">
      <dgm:prSet presAssocID="{F9594A89-1983-D343-857A-8D6CC5950D23}" presName="node" presStyleLbl="node1" presStyleIdx="1" presStyleCnt="5">
        <dgm:presLayoutVars>
          <dgm:bulletEnabled val="1"/>
        </dgm:presLayoutVars>
      </dgm:prSet>
      <dgm:spPr/>
    </dgm:pt>
    <dgm:pt modelId="{102CE43A-0C38-8F4D-952D-13BC9ED49F08}" type="pres">
      <dgm:prSet presAssocID="{E7AB60F8-F60B-7C43-AFA7-EA36586A3F84}" presName="sibTrans" presStyleLbl="sibTrans2D1" presStyleIdx="1" presStyleCnt="4"/>
      <dgm:spPr/>
    </dgm:pt>
    <dgm:pt modelId="{38D302E4-264C-5B47-AE36-56691D3EA63A}" type="pres">
      <dgm:prSet presAssocID="{E7AB60F8-F60B-7C43-AFA7-EA36586A3F84}" presName="connectorText" presStyleLbl="sibTrans2D1" presStyleIdx="1" presStyleCnt="4"/>
      <dgm:spPr/>
    </dgm:pt>
    <dgm:pt modelId="{C365E477-42A9-9C45-AB1D-82AB444031A9}" type="pres">
      <dgm:prSet presAssocID="{91DF9E65-8D5D-FD43-A392-7CF88651FE77}" presName="node" presStyleLbl="node1" presStyleIdx="2" presStyleCnt="5">
        <dgm:presLayoutVars>
          <dgm:bulletEnabled val="1"/>
        </dgm:presLayoutVars>
      </dgm:prSet>
      <dgm:spPr/>
    </dgm:pt>
    <dgm:pt modelId="{7F530BB8-43A9-654F-810F-D8779B4F81F4}" type="pres">
      <dgm:prSet presAssocID="{F694F557-858A-1B44-8782-BCFF2086F986}" presName="sibTrans" presStyleLbl="sibTrans2D1" presStyleIdx="2" presStyleCnt="4"/>
      <dgm:spPr/>
    </dgm:pt>
    <dgm:pt modelId="{D3852111-8C24-534C-BC12-5506B4DFB8B1}" type="pres">
      <dgm:prSet presAssocID="{F694F557-858A-1B44-8782-BCFF2086F986}" presName="connectorText" presStyleLbl="sibTrans2D1" presStyleIdx="2" presStyleCnt="4"/>
      <dgm:spPr/>
    </dgm:pt>
    <dgm:pt modelId="{7C78095D-6091-BF4E-94D8-B36E7E7E2861}" type="pres">
      <dgm:prSet presAssocID="{079E84BD-D8DF-5C41-8647-50127475AC70}" presName="node" presStyleLbl="node1" presStyleIdx="3" presStyleCnt="5">
        <dgm:presLayoutVars>
          <dgm:bulletEnabled val="1"/>
        </dgm:presLayoutVars>
      </dgm:prSet>
      <dgm:spPr/>
    </dgm:pt>
    <dgm:pt modelId="{936B84BD-36C7-134C-9480-449B09904975}" type="pres">
      <dgm:prSet presAssocID="{36E1ADBB-E65A-2140-9B27-3F67ADF75717}" presName="sibTrans" presStyleLbl="sibTrans2D1" presStyleIdx="3" presStyleCnt="4"/>
      <dgm:spPr/>
    </dgm:pt>
    <dgm:pt modelId="{AB42A0C4-869A-9046-B381-BA4255EDE5E0}" type="pres">
      <dgm:prSet presAssocID="{36E1ADBB-E65A-2140-9B27-3F67ADF75717}" presName="connectorText" presStyleLbl="sibTrans2D1" presStyleIdx="3" presStyleCnt="4"/>
      <dgm:spPr/>
    </dgm:pt>
    <dgm:pt modelId="{D8CE04AC-DB1D-6049-AE44-092ECBB8F2A6}" type="pres">
      <dgm:prSet presAssocID="{581D7E8D-3452-E44B-A9CF-FFFC4D2AA1A1}" presName="node" presStyleLbl="node1" presStyleIdx="4" presStyleCnt="5">
        <dgm:presLayoutVars>
          <dgm:bulletEnabled val="1"/>
        </dgm:presLayoutVars>
      </dgm:prSet>
      <dgm:spPr/>
    </dgm:pt>
  </dgm:ptLst>
  <dgm:cxnLst>
    <dgm:cxn modelId="{1AFDA308-3313-0647-BDE6-7E445BA0327E}" type="presOf" srcId="{F694F557-858A-1B44-8782-BCFF2086F986}" destId="{D3852111-8C24-534C-BC12-5506B4DFB8B1}" srcOrd="1" destOrd="0" presId="urn:microsoft.com/office/officeart/2005/8/layout/process5"/>
    <dgm:cxn modelId="{5641620C-0B62-ED40-85DC-FCCB50C94300}" type="presOf" srcId="{50599ACF-AB7F-F543-841D-DAD01CC5D23F}" destId="{7F793BDC-9100-1A46-89B2-2A6FCDD7462A}" srcOrd="0" destOrd="0" presId="urn:microsoft.com/office/officeart/2005/8/layout/process5"/>
    <dgm:cxn modelId="{B278B320-40AF-E145-AC73-0B34E6BACE78}" type="presOf" srcId="{4CB43E32-238E-714E-964B-3A7349653C65}" destId="{405068C5-C13B-AE4E-BB78-2469971F45B4}" srcOrd="1" destOrd="0" presId="urn:microsoft.com/office/officeart/2005/8/layout/process5"/>
    <dgm:cxn modelId="{3D0E0D3E-2E7F-7D44-BC71-7548B7C72027}" type="presOf" srcId="{F9594A89-1983-D343-857A-8D6CC5950D23}" destId="{E41ADE4C-D1FC-404A-8E68-144C9026EC33}" srcOrd="0" destOrd="0" presId="urn:microsoft.com/office/officeart/2005/8/layout/process5"/>
    <dgm:cxn modelId="{E948C84B-86C9-BF4C-A5E4-C204290AC2E6}" type="presOf" srcId="{F694F557-858A-1B44-8782-BCFF2086F986}" destId="{7F530BB8-43A9-654F-810F-D8779B4F81F4}" srcOrd="0" destOrd="0" presId="urn:microsoft.com/office/officeart/2005/8/layout/process5"/>
    <dgm:cxn modelId="{40C90352-2F42-854B-A191-2863F4B79365}" srcId="{A58E07F4-7DED-DD48-815F-16E74E1337B0}" destId="{581D7E8D-3452-E44B-A9CF-FFFC4D2AA1A1}" srcOrd="4" destOrd="0" parTransId="{7B237890-8A23-4642-8EB3-547E4A9CD438}" sibTransId="{E7E80C21-8FB6-EC47-B309-3C03915259D4}"/>
    <dgm:cxn modelId="{2D632E58-9F04-D044-944D-98D5807820C6}" srcId="{A58E07F4-7DED-DD48-815F-16E74E1337B0}" destId="{50599ACF-AB7F-F543-841D-DAD01CC5D23F}" srcOrd="0" destOrd="0" parTransId="{9E235E23-AE83-6F48-A5C2-51BBD0D3C2F6}" sibTransId="{4CB43E32-238E-714E-964B-3A7349653C65}"/>
    <dgm:cxn modelId="{BB71AF5E-402B-934A-99D3-FF1AF97ECDE8}" type="presOf" srcId="{4CB43E32-238E-714E-964B-3A7349653C65}" destId="{FFE8230A-E0DE-7846-8C41-2AEB2391DEF2}" srcOrd="0" destOrd="0" presId="urn:microsoft.com/office/officeart/2005/8/layout/process5"/>
    <dgm:cxn modelId="{D77F5F68-C240-F049-A56A-ADA5C7DCDC66}" srcId="{A58E07F4-7DED-DD48-815F-16E74E1337B0}" destId="{F9594A89-1983-D343-857A-8D6CC5950D23}" srcOrd="1" destOrd="0" parTransId="{4FA6ACCD-49F8-9B4C-8BE8-39663FFDA0FB}" sibTransId="{E7AB60F8-F60B-7C43-AFA7-EA36586A3F84}"/>
    <dgm:cxn modelId="{71C2289E-7CB1-0041-8E14-4755BEB3DCA9}" srcId="{A58E07F4-7DED-DD48-815F-16E74E1337B0}" destId="{079E84BD-D8DF-5C41-8647-50127475AC70}" srcOrd="3" destOrd="0" parTransId="{0B9D0C06-D569-284A-88FA-290EFBE821F1}" sibTransId="{36E1ADBB-E65A-2140-9B27-3F67ADF75717}"/>
    <dgm:cxn modelId="{FD0020B1-BB8B-D745-8C6E-CAC4584D5570}" type="presOf" srcId="{581D7E8D-3452-E44B-A9CF-FFFC4D2AA1A1}" destId="{D8CE04AC-DB1D-6049-AE44-092ECBB8F2A6}" srcOrd="0" destOrd="0" presId="urn:microsoft.com/office/officeart/2005/8/layout/process5"/>
    <dgm:cxn modelId="{AA5847B6-1710-6C43-81A9-18441E372C16}" type="presOf" srcId="{A58E07F4-7DED-DD48-815F-16E74E1337B0}" destId="{F414554C-ADD5-9C47-81CA-F63947A50A5D}" srcOrd="0" destOrd="0" presId="urn:microsoft.com/office/officeart/2005/8/layout/process5"/>
    <dgm:cxn modelId="{3E3869BB-208C-A544-8164-89B15882B9D0}" type="presOf" srcId="{91DF9E65-8D5D-FD43-A392-7CF88651FE77}" destId="{C365E477-42A9-9C45-AB1D-82AB444031A9}" srcOrd="0" destOrd="0" presId="urn:microsoft.com/office/officeart/2005/8/layout/process5"/>
    <dgm:cxn modelId="{1ADE99C2-EAFF-D44E-AD5F-C6637AF465E7}" type="presOf" srcId="{36E1ADBB-E65A-2140-9B27-3F67ADF75717}" destId="{936B84BD-36C7-134C-9480-449B09904975}" srcOrd="0" destOrd="0" presId="urn:microsoft.com/office/officeart/2005/8/layout/process5"/>
    <dgm:cxn modelId="{0674DEC6-7B47-9745-9AB4-F0823DAAD6F4}" type="presOf" srcId="{E7AB60F8-F60B-7C43-AFA7-EA36586A3F84}" destId="{38D302E4-264C-5B47-AE36-56691D3EA63A}" srcOrd="1" destOrd="0" presId="urn:microsoft.com/office/officeart/2005/8/layout/process5"/>
    <dgm:cxn modelId="{4A0926D0-EB93-AC4F-9CDE-9FE4E556A529}" type="presOf" srcId="{079E84BD-D8DF-5C41-8647-50127475AC70}" destId="{7C78095D-6091-BF4E-94D8-B36E7E7E2861}" srcOrd="0" destOrd="0" presId="urn:microsoft.com/office/officeart/2005/8/layout/process5"/>
    <dgm:cxn modelId="{E097D2D5-D39C-3D4E-8688-F6B82CB950CA}" type="presOf" srcId="{E7AB60F8-F60B-7C43-AFA7-EA36586A3F84}" destId="{102CE43A-0C38-8F4D-952D-13BC9ED49F08}" srcOrd="0" destOrd="0" presId="urn:microsoft.com/office/officeart/2005/8/layout/process5"/>
    <dgm:cxn modelId="{636751DF-32AB-7E4E-9A61-73972D8AA651}" type="presOf" srcId="{36E1ADBB-E65A-2140-9B27-3F67ADF75717}" destId="{AB42A0C4-869A-9046-B381-BA4255EDE5E0}" srcOrd="1" destOrd="0" presId="urn:microsoft.com/office/officeart/2005/8/layout/process5"/>
    <dgm:cxn modelId="{C3EF83E1-95C5-C345-A2A3-507E14707ACE}" srcId="{A58E07F4-7DED-DD48-815F-16E74E1337B0}" destId="{91DF9E65-8D5D-FD43-A392-7CF88651FE77}" srcOrd="2" destOrd="0" parTransId="{50C67392-B8E5-5040-B46B-7C6B30FB8B42}" sibTransId="{F694F557-858A-1B44-8782-BCFF2086F986}"/>
    <dgm:cxn modelId="{9A8800CE-9B4A-2F49-8181-311D3AC49370}" type="presParOf" srcId="{F414554C-ADD5-9C47-81CA-F63947A50A5D}" destId="{7F793BDC-9100-1A46-89B2-2A6FCDD7462A}" srcOrd="0" destOrd="0" presId="urn:microsoft.com/office/officeart/2005/8/layout/process5"/>
    <dgm:cxn modelId="{9B91461C-1078-AB48-814A-F27EEEDA3482}" type="presParOf" srcId="{F414554C-ADD5-9C47-81CA-F63947A50A5D}" destId="{FFE8230A-E0DE-7846-8C41-2AEB2391DEF2}" srcOrd="1" destOrd="0" presId="urn:microsoft.com/office/officeart/2005/8/layout/process5"/>
    <dgm:cxn modelId="{EE7CFE5F-17A5-B241-81FA-4A1F720508D6}" type="presParOf" srcId="{FFE8230A-E0DE-7846-8C41-2AEB2391DEF2}" destId="{405068C5-C13B-AE4E-BB78-2469971F45B4}" srcOrd="0" destOrd="0" presId="urn:microsoft.com/office/officeart/2005/8/layout/process5"/>
    <dgm:cxn modelId="{BABD6F9B-6695-A941-A318-75227A0114D3}" type="presParOf" srcId="{F414554C-ADD5-9C47-81CA-F63947A50A5D}" destId="{E41ADE4C-D1FC-404A-8E68-144C9026EC33}" srcOrd="2" destOrd="0" presId="urn:microsoft.com/office/officeart/2005/8/layout/process5"/>
    <dgm:cxn modelId="{878810B8-F3E1-A240-9240-0C4216D6562D}" type="presParOf" srcId="{F414554C-ADD5-9C47-81CA-F63947A50A5D}" destId="{102CE43A-0C38-8F4D-952D-13BC9ED49F08}" srcOrd="3" destOrd="0" presId="urn:microsoft.com/office/officeart/2005/8/layout/process5"/>
    <dgm:cxn modelId="{39853B78-E9A1-9341-B364-CCACE2BE6996}" type="presParOf" srcId="{102CE43A-0C38-8F4D-952D-13BC9ED49F08}" destId="{38D302E4-264C-5B47-AE36-56691D3EA63A}" srcOrd="0" destOrd="0" presId="urn:microsoft.com/office/officeart/2005/8/layout/process5"/>
    <dgm:cxn modelId="{CEA4E80F-4D12-E84A-AB9E-62603B053509}" type="presParOf" srcId="{F414554C-ADD5-9C47-81CA-F63947A50A5D}" destId="{C365E477-42A9-9C45-AB1D-82AB444031A9}" srcOrd="4" destOrd="0" presId="urn:microsoft.com/office/officeart/2005/8/layout/process5"/>
    <dgm:cxn modelId="{100672C9-FDEB-7B40-BAEB-356030AE14AE}" type="presParOf" srcId="{F414554C-ADD5-9C47-81CA-F63947A50A5D}" destId="{7F530BB8-43A9-654F-810F-D8779B4F81F4}" srcOrd="5" destOrd="0" presId="urn:microsoft.com/office/officeart/2005/8/layout/process5"/>
    <dgm:cxn modelId="{9372E6E3-0BE3-D34A-9356-3B3945B4BF28}" type="presParOf" srcId="{7F530BB8-43A9-654F-810F-D8779B4F81F4}" destId="{D3852111-8C24-534C-BC12-5506B4DFB8B1}" srcOrd="0" destOrd="0" presId="urn:microsoft.com/office/officeart/2005/8/layout/process5"/>
    <dgm:cxn modelId="{23FCD3DB-DC16-5240-B554-B5473042C1A0}" type="presParOf" srcId="{F414554C-ADD5-9C47-81CA-F63947A50A5D}" destId="{7C78095D-6091-BF4E-94D8-B36E7E7E2861}" srcOrd="6" destOrd="0" presId="urn:microsoft.com/office/officeart/2005/8/layout/process5"/>
    <dgm:cxn modelId="{9352BBC8-656A-8A42-8F46-3DE8F58D9318}" type="presParOf" srcId="{F414554C-ADD5-9C47-81CA-F63947A50A5D}" destId="{936B84BD-36C7-134C-9480-449B09904975}" srcOrd="7" destOrd="0" presId="urn:microsoft.com/office/officeart/2005/8/layout/process5"/>
    <dgm:cxn modelId="{C64A5874-B4C1-DD41-845C-82C1977EB183}" type="presParOf" srcId="{936B84BD-36C7-134C-9480-449B09904975}" destId="{AB42A0C4-869A-9046-B381-BA4255EDE5E0}" srcOrd="0" destOrd="0" presId="urn:microsoft.com/office/officeart/2005/8/layout/process5"/>
    <dgm:cxn modelId="{399578CD-84F8-554E-883E-7D0956822C35}" type="presParOf" srcId="{F414554C-ADD5-9C47-81CA-F63947A50A5D}" destId="{D8CE04AC-DB1D-6049-AE44-092ECBB8F2A6}"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8078CA-1AE8-EA40-8221-8838ACB10343}"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GB"/>
        </a:p>
      </dgm:t>
    </dgm:pt>
    <dgm:pt modelId="{F5C8C5AE-1880-E744-8839-3984BEFBA3A9}">
      <dgm:prSet phldrT="[Text]"/>
      <dgm:spPr/>
      <dgm:t>
        <a:bodyPr/>
        <a:lstStyle/>
        <a:p>
          <a:r>
            <a:rPr lang="en-GB" dirty="0"/>
            <a:t>Getting Response from HTML</a:t>
          </a:r>
        </a:p>
      </dgm:t>
    </dgm:pt>
    <dgm:pt modelId="{A059A3CB-2AC7-8046-B205-E284AFCA9D74}" type="parTrans" cxnId="{F84F9CFC-6941-A94E-8540-E56E1DB45D43}">
      <dgm:prSet/>
      <dgm:spPr/>
      <dgm:t>
        <a:bodyPr/>
        <a:lstStyle/>
        <a:p>
          <a:endParaRPr lang="en-GB"/>
        </a:p>
      </dgm:t>
    </dgm:pt>
    <dgm:pt modelId="{79EB1C93-2004-2149-9566-C4EF73133DAB}" type="sibTrans" cxnId="{F84F9CFC-6941-A94E-8540-E56E1DB45D43}">
      <dgm:prSet/>
      <dgm:spPr/>
      <dgm:t>
        <a:bodyPr/>
        <a:lstStyle/>
        <a:p>
          <a:endParaRPr lang="en-GB"/>
        </a:p>
      </dgm:t>
    </dgm:pt>
    <dgm:pt modelId="{ADDD6A50-E51D-6542-87C5-67698F320B91}">
      <dgm:prSet phldrT="[Text]"/>
      <dgm:spPr/>
      <dgm:t>
        <a:bodyPr/>
        <a:lstStyle/>
        <a:p>
          <a:r>
            <a:rPr lang="en-GB" dirty="0"/>
            <a:t>Creating </a:t>
          </a:r>
          <a:r>
            <a:rPr lang="en-GB" dirty="0" err="1"/>
            <a:t>BeautifulSoup</a:t>
          </a:r>
          <a:r>
            <a:rPr lang="en-GB" dirty="0"/>
            <a:t> Object</a:t>
          </a:r>
        </a:p>
      </dgm:t>
    </dgm:pt>
    <dgm:pt modelId="{72E4AF6A-0DE8-FD4B-ACEB-05269335AA97}" type="parTrans" cxnId="{FA874E86-27E5-BD45-AA88-65A83614BCF7}">
      <dgm:prSet/>
      <dgm:spPr/>
      <dgm:t>
        <a:bodyPr/>
        <a:lstStyle/>
        <a:p>
          <a:endParaRPr lang="en-GB"/>
        </a:p>
      </dgm:t>
    </dgm:pt>
    <dgm:pt modelId="{0AD14E5C-7F77-E743-A12A-5380E2C518B0}" type="sibTrans" cxnId="{FA874E86-27E5-BD45-AA88-65A83614BCF7}">
      <dgm:prSet/>
      <dgm:spPr/>
      <dgm:t>
        <a:bodyPr/>
        <a:lstStyle/>
        <a:p>
          <a:endParaRPr lang="en-GB"/>
        </a:p>
      </dgm:t>
    </dgm:pt>
    <dgm:pt modelId="{904785A9-C715-8948-B7D5-25C796B9D4FB}">
      <dgm:prSet phldrT="[Text]"/>
      <dgm:spPr/>
      <dgm:t>
        <a:bodyPr/>
        <a:lstStyle/>
        <a:p>
          <a:r>
            <a:rPr lang="en-GB" dirty="0"/>
            <a:t>Find all Tables from the </a:t>
          </a:r>
          <a:r>
            <a:rPr lang="en-GB" dirty="0" err="1"/>
            <a:t>BeautifulSoup</a:t>
          </a:r>
          <a:r>
            <a:rPr lang="en-GB" dirty="0"/>
            <a:t> Object</a:t>
          </a:r>
        </a:p>
      </dgm:t>
    </dgm:pt>
    <dgm:pt modelId="{9CAE624E-D382-F74B-871E-EF1CDC92F440}" type="parTrans" cxnId="{F2785EC7-45CB-944C-8F39-E6FA8F708478}">
      <dgm:prSet/>
      <dgm:spPr/>
      <dgm:t>
        <a:bodyPr/>
        <a:lstStyle/>
        <a:p>
          <a:endParaRPr lang="en-GB"/>
        </a:p>
      </dgm:t>
    </dgm:pt>
    <dgm:pt modelId="{7C4E55B0-2FD3-BA4D-ACC0-D6454E641E27}" type="sibTrans" cxnId="{F2785EC7-45CB-944C-8F39-E6FA8F708478}">
      <dgm:prSet/>
      <dgm:spPr/>
      <dgm:t>
        <a:bodyPr/>
        <a:lstStyle/>
        <a:p>
          <a:endParaRPr lang="en-GB"/>
        </a:p>
      </dgm:t>
    </dgm:pt>
    <dgm:pt modelId="{01571FFF-9188-6545-B212-BA795422A61D}">
      <dgm:prSet phldrT="[Text]"/>
      <dgm:spPr/>
      <dgm:t>
        <a:bodyPr/>
        <a:lstStyle/>
        <a:p>
          <a:r>
            <a:rPr lang="en-GB" dirty="0"/>
            <a:t>Return column names</a:t>
          </a:r>
        </a:p>
      </dgm:t>
    </dgm:pt>
    <dgm:pt modelId="{30019798-64D4-C84A-8BAE-835654F7DEAD}" type="parTrans" cxnId="{24B89C2F-9545-0147-A898-E8C0CF49A2D1}">
      <dgm:prSet/>
      <dgm:spPr/>
      <dgm:t>
        <a:bodyPr/>
        <a:lstStyle/>
        <a:p>
          <a:endParaRPr lang="en-GB"/>
        </a:p>
      </dgm:t>
    </dgm:pt>
    <dgm:pt modelId="{AAF4368C-4414-6945-A2D3-FC0B822BAFDC}" type="sibTrans" cxnId="{24B89C2F-9545-0147-A898-E8C0CF49A2D1}">
      <dgm:prSet/>
      <dgm:spPr/>
      <dgm:t>
        <a:bodyPr/>
        <a:lstStyle/>
        <a:p>
          <a:endParaRPr lang="en-GB"/>
        </a:p>
      </dgm:t>
    </dgm:pt>
    <dgm:pt modelId="{F1A1EFA7-052D-2B4E-8B10-6285DC4526D7}">
      <dgm:prSet phldrT="[Text]"/>
      <dgm:spPr/>
      <dgm:t>
        <a:bodyPr/>
        <a:lstStyle/>
        <a:p>
          <a:r>
            <a:rPr lang="en-GB" dirty="0"/>
            <a:t>Append Data to Keys</a:t>
          </a:r>
        </a:p>
      </dgm:t>
    </dgm:pt>
    <dgm:pt modelId="{FBC96F75-FCD4-5C4E-A271-01B2004C8970}" type="parTrans" cxnId="{B227BEDA-192C-0F43-B80B-B637F7A6BD84}">
      <dgm:prSet/>
      <dgm:spPr/>
      <dgm:t>
        <a:bodyPr/>
        <a:lstStyle/>
        <a:p>
          <a:endParaRPr lang="en-GB"/>
        </a:p>
      </dgm:t>
    </dgm:pt>
    <dgm:pt modelId="{2710A05F-802A-BC46-87FB-337B51CE5DF7}" type="sibTrans" cxnId="{B227BEDA-192C-0F43-B80B-B637F7A6BD84}">
      <dgm:prSet/>
      <dgm:spPr/>
      <dgm:t>
        <a:bodyPr/>
        <a:lstStyle/>
        <a:p>
          <a:endParaRPr lang="en-GB"/>
        </a:p>
      </dgm:t>
    </dgm:pt>
    <dgm:pt modelId="{8ECE0199-B466-A147-A989-BF4DAF3F466D}">
      <dgm:prSet/>
      <dgm:spPr/>
      <dgm:t>
        <a:bodyPr/>
        <a:lstStyle/>
        <a:p>
          <a:r>
            <a:rPr lang="en-GB" dirty="0"/>
            <a:t>Convert Dictionary to </a:t>
          </a:r>
          <a:r>
            <a:rPr lang="en-GB" dirty="0" err="1"/>
            <a:t>DataFrame</a:t>
          </a:r>
          <a:endParaRPr lang="en-GB" dirty="0"/>
        </a:p>
      </dgm:t>
    </dgm:pt>
    <dgm:pt modelId="{AE398934-9D6A-FB4B-B990-02984CF882B3}" type="parTrans" cxnId="{D25CA818-92AA-EF49-8816-720825259D53}">
      <dgm:prSet/>
      <dgm:spPr/>
      <dgm:t>
        <a:bodyPr/>
        <a:lstStyle/>
        <a:p>
          <a:endParaRPr lang="en-GB"/>
        </a:p>
      </dgm:t>
    </dgm:pt>
    <dgm:pt modelId="{447960EC-E252-B047-AADE-D70DB6EC6E57}" type="sibTrans" cxnId="{D25CA818-92AA-EF49-8816-720825259D53}">
      <dgm:prSet/>
      <dgm:spPr/>
      <dgm:t>
        <a:bodyPr/>
        <a:lstStyle/>
        <a:p>
          <a:endParaRPr lang="en-GB"/>
        </a:p>
      </dgm:t>
    </dgm:pt>
    <dgm:pt modelId="{B7A415F0-5429-AC4A-87B6-F4714821F731}">
      <dgm:prSet/>
      <dgm:spPr/>
      <dgm:t>
        <a:bodyPr/>
        <a:lstStyle/>
        <a:p>
          <a:r>
            <a:rPr lang="en-GB" dirty="0"/>
            <a:t>Save </a:t>
          </a:r>
          <a:r>
            <a:rPr lang="en-GB" dirty="0" err="1"/>
            <a:t>DataFrame</a:t>
          </a:r>
          <a:r>
            <a:rPr lang="en-GB" dirty="0"/>
            <a:t> into flat file (.csv)</a:t>
          </a:r>
        </a:p>
      </dgm:t>
    </dgm:pt>
    <dgm:pt modelId="{C62D587A-93BF-5B4E-B6D5-7EC9957B41C3}" type="parTrans" cxnId="{B6AE495E-EAB6-0C4A-9CAC-85148A1A9E58}">
      <dgm:prSet/>
      <dgm:spPr/>
      <dgm:t>
        <a:bodyPr/>
        <a:lstStyle/>
        <a:p>
          <a:endParaRPr lang="en-GB"/>
        </a:p>
      </dgm:t>
    </dgm:pt>
    <dgm:pt modelId="{5DEB1E27-4778-1548-B66B-BDE3590A9148}" type="sibTrans" cxnId="{B6AE495E-EAB6-0C4A-9CAC-85148A1A9E58}">
      <dgm:prSet/>
      <dgm:spPr/>
      <dgm:t>
        <a:bodyPr/>
        <a:lstStyle/>
        <a:p>
          <a:endParaRPr lang="en-GB"/>
        </a:p>
      </dgm:t>
    </dgm:pt>
    <dgm:pt modelId="{DEAE00B9-E3A3-9E4B-9600-F8BD0E5CEBB2}" type="pres">
      <dgm:prSet presAssocID="{ED8078CA-1AE8-EA40-8221-8838ACB10343}" presName="diagram" presStyleCnt="0">
        <dgm:presLayoutVars>
          <dgm:dir/>
          <dgm:resizeHandles val="exact"/>
        </dgm:presLayoutVars>
      </dgm:prSet>
      <dgm:spPr/>
    </dgm:pt>
    <dgm:pt modelId="{58E0AD51-44A3-9749-BFB8-8E8C9303EABA}" type="pres">
      <dgm:prSet presAssocID="{F5C8C5AE-1880-E744-8839-3984BEFBA3A9}" presName="node" presStyleLbl="node1" presStyleIdx="0" presStyleCnt="7">
        <dgm:presLayoutVars>
          <dgm:bulletEnabled val="1"/>
        </dgm:presLayoutVars>
      </dgm:prSet>
      <dgm:spPr/>
    </dgm:pt>
    <dgm:pt modelId="{6DB21997-ABF0-BA41-9E49-99C68EC219B3}" type="pres">
      <dgm:prSet presAssocID="{79EB1C93-2004-2149-9566-C4EF73133DAB}" presName="sibTrans" presStyleLbl="sibTrans2D1" presStyleIdx="0" presStyleCnt="6"/>
      <dgm:spPr/>
    </dgm:pt>
    <dgm:pt modelId="{17787BD5-31ED-B54C-87B7-A397752267C0}" type="pres">
      <dgm:prSet presAssocID="{79EB1C93-2004-2149-9566-C4EF73133DAB}" presName="connectorText" presStyleLbl="sibTrans2D1" presStyleIdx="0" presStyleCnt="6"/>
      <dgm:spPr/>
    </dgm:pt>
    <dgm:pt modelId="{FD287C18-8A80-8746-B8B3-305C87FAD325}" type="pres">
      <dgm:prSet presAssocID="{ADDD6A50-E51D-6542-87C5-67698F320B91}" presName="node" presStyleLbl="node1" presStyleIdx="1" presStyleCnt="7">
        <dgm:presLayoutVars>
          <dgm:bulletEnabled val="1"/>
        </dgm:presLayoutVars>
      </dgm:prSet>
      <dgm:spPr/>
    </dgm:pt>
    <dgm:pt modelId="{B518DE02-F423-CE42-B302-785ACCC2DEC1}" type="pres">
      <dgm:prSet presAssocID="{0AD14E5C-7F77-E743-A12A-5380E2C518B0}" presName="sibTrans" presStyleLbl="sibTrans2D1" presStyleIdx="1" presStyleCnt="6"/>
      <dgm:spPr/>
    </dgm:pt>
    <dgm:pt modelId="{A7596138-4ABE-3841-94E3-98989BCE60CB}" type="pres">
      <dgm:prSet presAssocID="{0AD14E5C-7F77-E743-A12A-5380E2C518B0}" presName="connectorText" presStyleLbl="sibTrans2D1" presStyleIdx="1" presStyleCnt="6"/>
      <dgm:spPr/>
    </dgm:pt>
    <dgm:pt modelId="{47A263B8-B53F-424D-A672-ADE749ED4478}" type="pres">
      <dgm:prSet presAssocID="{904785A9-C715-8948-B7D5-25C796B9D4FB}" presName="node" presStyleLbl="node1" presStyleIdx="2" presStyleCnt="7">
        <dgm:presLayoutVars>
          <dgm:bulletEnabled val="1"/>
        </dgm:presLayoutVars>
      </dgm:prSet>
      <dgm:spPr/>
    </dgm:pt>
    <dgm:pt modelId="{9351BB02-BB67-D046-B1CF-B0C0EA4BAA82}" type="pres">
      <dgm:prSet presAssocID="{7C4E55B0-2FD3-BA4D-ACC0-D6454E641E27}" presName="sibTrans" presStyleLbl="sibTrans2D1" presStyleIdx="2" presStyleCnt="6"/>
      <dgm:spPr/>
    </dgm:pt>
    <dgm:pt modelId="{6B025726-CD1C-5E4D-8A25-2963E20E9764}" type="pres">
      <dgm:prSet presAssocID="{7C4E55B0-2FD3-BA4D-ACC0-D6454E641E27}" presName="connectorText" presStyleLbl="sibTrans2D1" presStyleIdx="2" presStyleCnt="6"/>
      <dgm:spPr/>
    </dgm:pt>
    <dgm:pt modelId="{D59A8368-A066-B249-8CF0-08049BDD14BF}" type="pres">
      <dgm:prSet presAssocID="{01571FFF-9188-6545-B212-BA795422A61D}" presName="node" presStyleLbl="node1" presStyleIdx="3" presStyleCnt="7">
        <dgm:presLayoutVars>
          <dgm:bulletEnabled val="1"/>
        </dgm:presLayoutVars>
      </dgm:prSet>
      <dgm:spPr/>
    </dgm:pt>
    <dgm:pt modelId="{73916CF1-D3DF-6B4D-9BA5-8D3FC7DE8A79}" type="pres">
      <dgm:prSet presAssocID="{AAF4368C-4414-6945-A2D3-FC0B822BAFDC}" presName="sibTrans" presStyleLbl="sibTrans2D1" presStyleIdx="3" presStyleCnt="6"/>
      <dgm:spPr/>
    </dgm:pt>
    <dgm:pt modelId="{61ACC193-CF47-554A-A1ED-6954E6A2F3A8}" type="pres">
      <dgm:prSet presAssocID="{AAF4368C-4414-6945-A2D3-FC0B822BAFDC}" presName="connectorText" presStyleLbl="sibTrans2D1" presStyleIdx="3" presStyleCnt="6"/>
      <dgm:spPr/>
    </dgm:pt>
    <dgm:pt modelId="{FAEEBDDC-F4D9-3543-A764-8F504795AD1C}" type="pres">
      <dgm:prSet presAssocID="{F1A1EFA7-052D-2B4E-8B10-6285DC4526D7}" presName="node" presStyleLbl="node1" presStyleIdx="4" presStyleCnt="7">
        <dgm:presLayoutVars>
          <dgm:bulletEnabled val="1"/>
        </dgm:presLayoutVars>
      </dgm:prSet>
      <dgm:spPr/>
    </dgm:pt>
    <dgm:pt modelId="{95ABD2EB-E465-5D47-9B3D-AABBD5768AA4}" type="pres">
      <dgm:prSet presAssocID="{2710A05F-802A-BC46-87FB-337B51CE5DF7}" presName="sibTrans" presStyleLbl="sibTrans2D1" presStyleIdx="4" presStyleCnt="6"/>
      <dgm:spPr/>
    </dgm:pt>
    <dgm:pt modelId="{56920F9A-5BC9-954F-8B3B-A65E0E57F8C1}" type="pres">
      <dgm:prSet presAssocID="{2710A05F-802A-BC46-87FB-337B51CE5DF7}" presName="connectorText" presStyleLbl="sibTrans2D1" presStyleIdx="4" presStyleCnt="6"/>
      <dgm:spPr/>
    </dgm:pt>
    <dgm:pt modelId="{80C6A083-0E2D-354C-A126-B245FC627C68}" type="pres">
      <dgm:prSet presAssocID="{8ECE0199-B466-A147-A989-BF4DAF3F466D}" presName="node" presStyleLbl="node1" presStyleIdx="5" presStyleCnt="7">
        <dgm:presLayoutVars>
          <dgm:bulletEnabled val="1"/>
        </dgm:presLayoutVars>
      </dgm:prSet>
      <dgm:spPr/>
    </dgm:pt>
    <dgm:pt modelId="{471268E7-886D-BF4A-8F0E-7C10D7C3DDD5}" type="pres">
      <dgm:prSet presAssocID="{447960EC-E252-B047-AADE-D70DB6EC6E57}" presName="sibTrans" presStyleLbl="sibTrans2D1" presStyleIdx="5" presStyleCnt="6"/>
      <dgm:spPr/>
    </dgm:pt>
    <dgm:pt modelId="{4A9B51BB-1CE5-C241-9C42-C97D3BFA3111}" type="pres">
      <dgm:prSet presAssocID="{447960EC-E252-B047-AADE-D70DB6EC6E57}" presName="connectorText" presStyleLbl="sibTrans2D1" presStyleIdx="5" presStyleCnt="6"/>
      <dgm:spPr/>
    </dgm:pt>
    <dgm:pt modelId="{CD123BCA-A5E7-5F4F-9890-7DACE2FFEA9A}" type="pres">
      <dgm:prSet presAssocID="{B7A415F0-5429-AC4A-87B6-F4714821F731}" presName="node" presStyleLbl="node1" presStyleIdx="6" presStyleCnt="7">
        <dgm:presLayoutVars>
          <dgm:bulletEnabled val="1"/>
        </dgm:presLayoutVars>
      </dgm:prSet>
      <dgm:spPr/>
    </dgm:pt>
  </dgm:ptLst>
  <dgm:cxnLst>
    <dgm:cxn modelId="{2831740F-B49A-8B47-9992-B5C48F5A763D}" type="presOf" srcId="{F5C8C5AE-1880-E744-8839-3984BEFBA3A9}" destId="{58E0AD51-44A3-9749-BFB8-8E8C9303EABA}" srcOrd="0" destOrd="0" presId="urn:microsoft.com/office/officeart/2005/8/layout/process5"/>
    <dgm:cxn modelId="{722B2814-8E0B-4D40-B4F7-3E849930822A}" type="presOf" srcId="{01571FFF-9188-6545-B212-BA795422A61D}" destId="{D59A8368-A066-B249-8CF0-08049BDD14BF}" srcOrd="0" destOrd="0" presId="urn:microsoft.com/office/officeart/2005/8/layout/process5"/>
    <dgm:cxn modelId="{D25CA818-92AA-EF49-8816-720825259D53}" srcId="{ED8078CA-1AE8-EA40-8221-8838ACB10343}" destId="{8ECE0199-B466-A147-A989-BF4DAF3F466D}" srcOrd="5" destOrd="0" parTransId="{AE398934-9D6A-FB4B-B990-02984CF882B3}" sibTransId="{447960EC-E252-B047-AADE-D70DB6EC6E57}"/>
    <dgm:cxn modelId="{2F71791F-2148-1442-AC9E-25654852117A}" type="presOf" srcId="{AAF4368C-4414-6945-A2D3-FC0B822BAFDC}" destId="{73916CF1-D3DF-6B4D-9BA5-8D3FC7DE8A79}" srcOrd="0" destOrd="0" presId="urn:microsoft.com/office/officeart/2005/8/layout/process5"/>
    <dgm:cxn modelId="{A69D7E23-13DE-304F-83A4-11639A9328DE}" type="presOf" srcId="{ADDD6A50-E51D-6542-87C5-67698F320B91}" destId="{FD287C18-8A80-8746-B8B3-305C87FAD325}" srcOrd="0" destOrd="0" presId="urn:microsoft.com/office/officeart/2005/8/layout/process5"/>
    <dgm:cxn modelId="{14FB2229-89D2-1245-8FD5-D81610563EB1}" type="presOf" srcId="{F1A1EFA7-052D-2B4E-8B10-6285DC4526D7}" destId="{FAEEBDDC-F4D9-3543-A764-8F504795AD1C}" srcOrd="0" destOrd="0" presId="urn:microsoft.com/office/officeart/2005/8/layout/process5"/>
    <dgm:cxn modelId="{24B89C2F-9545-0147-A898-E8C0CF49A2D1}" srcId="{ED8078CA-1AE8-EA40-8221-8838ACB10343}" destId="{01571FFF-9188-6545-B212-BA795422A61D}" srcOrd="3" destOrd="0" parTransId="{30019798-64D4-C84A-8BAE-835654F7DEAD}" sibTransId="{AAF4368C-4414-6945-A2D3-FC0B822BAFDC}"/>
    <dgm:cxn modelId="{A99B4B45-7B0E-C14A-9E68-EE09DB7A50C9}" type="presOf" srcId="{7C4E55B0-2FD3-BA4D-ACC0-D6454E641E27}" destId="{9351BB02-BB67-D046-B1CF-B0C0EA4BAA82}" srcOrd="0" destOrd="0" presId="urn:microsoft.com/office/officeart/2005/8/layout/process5"/>
    <dgm:cxn modelId="{40763F49-C898-504E-AE7F-F61FF6D26EEC}" type="presOf" srcId="{B7A415F0-5429-AC4A-87B6-F4714821F731}" destId="{CD123BCA-A5E7-5F4F-9890-7DACE2FFEA9A}" srcOrd="0" destOrd="0" presId="urn:microsoft.com/office/officeart/2005/8/layout/process5"/>
    <dgm:cxn modelId="{CE642A4F-72A3-E14F-B8F7-0E77D7E09362}" type="presOf" srcId="{0AD14E5C-7F77-E743-A12A-5380E2C518B0}" destId="{B518DE02-F423-CE42-B302-785ACCC2DEC1}" srcOrd="0" destOrd="0" presId="urn:microsoft.com/office/officeart/2005/8/layout/process5"/>
    <dgm:cxn modelId="{B6AE495E-EAB6-0C4A-9CAC-85148A1A9E58}" srcId="{ED8078CA-1AE8-EA40-8221-8838ACB10343}" destId="{B7A415F0-5429-AC4A-87B6-F4714821F731}" srcOrd="6" destOrd="0" parTransId="{C62D587A-93BF-5B4E-B6D5-7EC9957B41C3}" sibTransId="{5DEB1E27-4778-1548-B66B-BDE3590A9148}"/>
    <dgm:cxn modelId="{FA874E86-27E5-BD45-AA88-65A83614BCF7}" srcId="{ED8078CA-1AE8-EA40-8221-8838ACB10343}" destId="{ADDD6A50-E51D-6542-87C5-67698F320B91}" srcOrd="1" destOrd="0" parTransId="{72E4AF6A-0DE8-FD4B-ACEB-05269335AA97}" sibTransId="{0AD14E5C-7F77-E743-A12A-5380E2C518B0}"/>
    <dgm:cxn modelId="{70A80189-716D-0846-8344-93278F98CE31}" type="presOf" srcId="{ED8078CA-1AE8-EA40-8221-8838ACB10343}" destId="{DEAE00B9-E3A3-9E4B-9600-F8BD0E5CEBB2}" srcOrd="0" destOrd="0" presId="urn:microsoft.com/office/officeart/2005/8/layout/process5"/>
    <dgm:cxn modelId="{F2CBA192-F79A-0A4D-BC13-DE9E1764FD74}" type="presOf" srcId="{8ECE0199-B466-A147-A989-BF4DAF3F466D}" destId="{80C6A083-0E2D-354C-A126-B245FC627C68}" srcOrd="0" destOrd="0" presId="urn:microsoft.com/office/officeart/2005/8/layout/process5"/>
    <dgm:cxn modelId="{E59EE1A8-FB7A-AF46-B7C6-F33CCBE068B8}" type="presOf" srcId="{79EB1C93-2004-2149-9566-C4EF73133DAB}" destId="{6DB21997-ABF0-BA41-9E49-99C68EC219B3}" srcOrd="0" destOrd="0" presId="urn:microsoft.com/office/officeart/2005/8/layout/process5"/>
    <dgm:cxn modelId="{80EF4AAA-398C-B148-987C-5B07043CFDB8}" type="presOf" srcId="{2710A05F-802A-BC46-87FB-337B51CE5DF7}" destId="{95ABD2EB-E465-5D47-9B3D-AABBD5768AA4}" srcOrd="0" destOrd="0" presId="urn:microsoft.com/office/officeart/2005/8/layout/process5"/>
    <dgm:cxn modelId="{A6A93FB2-2BA6-5041-8F31-DFBF550515E7}" type="presOf" srcId="{AAF4368C-4414-6945-A2D3-FC0B822BAFDC}" destId="{61ACC193-CF47-554A-A1ED-6954E6A2F3A8}" srcOrd="1" destOrd="0" presId="urn:microsoft.com/office/officeart/2005/8/layout/process5"/>
    <dgm:cxn modelId="{6FDEF0BF-3C32-6D46-879F-B2DE742934B4}" type="presOf" srcId="{79EB1C93-2004-2149-9566-C4EF73133DAB}" destId="{17787BD5-31ED-B54C-87B7-A397752267C0}" srcOrd="1" destOrd="0" presId="urn:microsoft.com/office/officeart/2005/8/layout/process5"/>
    <dgm:cxn modelId="{F2785EC7-45CB-944C-8F39-E6FA8F708478}" srcId="{ED8078CA-1AE8-EA40-8221-8838ACB10343}" destId="{904785A9-C715-8948-B7D5-25C796B9D4FB}" srcOrd="2" destOrd="0" parTransId="{9CAE624E-D382-F74B-871E-EF1CDC92F440}" sibTransId="{7C4E55B0-2FD3-BA4D-ACC0-D6454E641E27}"/>
    <dgm:cxn modelId="{B227BEDA-192C-0F43-B80B-B637F7A6BD84}" srcId="{ED8078CA-1AE8-EA40-8221-8838ACB10343}" destId="{F1A1EFA7-052D-2B4E-8B10-6285DC4526D7}" srcOrd="4" destOrd="0" parTransId="{FBC96F75-FCD4-5C4E-A271-01B2004C8970}" sibTransId="{2710A05F-802A-BC46-87FB-337B51CE5DF7}"/>
    <dgm:cxn modelId="{A3A033DE-60E2-0C45-AD72-C78343A3F79A}" type="presOf" srcId="{2710A05F-802A-BC46-87FB-337B51CE5DF7}" destId="{56920F9A-5BC9-954F-8B3B-A65E0E57F8C1}" srcOrd="1" destOrd="0" presId="urn:microsoft.com/office/officeart/2005/8/layout/process5"/>
    <dgm:cxn modelId="{DCE261DF-AB11-FF4B-A073-7258763C5CB3}" type="presOf" srcId="{7C4E55B0-2FD3-BA4D-ACC0-D6454E641E27}" destId="{6B025726-CD1C-5E4D-8A25-2963E20E9764}" srcOrd="1" destOrd="0" presId="urn:microsoft.com/office/officeart/2005/8/layout/process5"/>
    <dgm:cxn modelId="{5350D5E7-43BD-9346-87C6-BAB937840709}" type="presOf" srcId="{0AD14E5C-7F77-E743-A12A-5380E2C518B0}" destId="{A7596138-4ABE-3841-94E3-98989BCE60CB}" srcOrd="1" destOrd="0" presId="urn:microsoft.com/office/officeart/2005/8/layout/process5"/>
    <dgm:cxn modelId="{C425A5EB-6C2D-2E48-9397-4E308AC3AAE6}" type="presOf" srcId="{447960EC-E252-B047-AADE-D70DB6EC6E57}" destId="{4A9B51BB-1CE5-C241-9C42-C97D3BFA3111}" srcOrd="1" destOrd="0" presId="urn:microsoft.com/office/officeart/2005/8/layout/process5"/>
    <dgm:cxn modelId="{B38C84F0-274E-3D4A-8690-D48C282AEE00}" type="presOf" srcId="{447960EC-E252-B047-AADE-D70DB6EC6E57}" destId="{471268E7-886D-BF4A-8F0E-7C10D7C3DDD5}" srcOrd="0" destOrd="0" presId="urn:microsoft.com/office/officeart/2005/8/layout/process5"/>
    <dgm:cxn modelId="{F84F9CFC-6941-A94E-8540-E56E1DB45D43}" srcId="{ED8078CA-1AE8-EA40-8221-8838ACB10343}" destId="{F5C8C5AE-1880-E744-8839-3984BEFBA3A9}" srcOrd="0" destOrd="0" parTransId="{A059A3CB-2AC7-8046-B205-E284AFCA9D74}" sibTransId="{79EB1C93-2004-2149-9566-C4EF73133DAB}"/>
    <dgm:cxn modelId="{498E96FF-9724-8446-B80E-08193B5EE657}" type="presOf" srcId="{904785A9-C715-8948-B7D5-25C796B9D4FB}" destId="{47A263B8-B53F-424D-A672-ADE749ED4478}" srcOrd="0" destOrd="0" presId="urn:microsoft.com/office/officeart/2005/8/layout/process5"/>
    <dgm:cxn modelId="{1747B08E-A2A9-FE41-9237-43C0B9E926D6}" type="presParOf" srcId="{DEAE00B9-E3A3-9E4B-9600-F8BD0E5CEBB2}" destId="{58E0AD51-44A3-9749-BFB8-8E8C9303EABA}" srcOrd="0" destOrd="0" presId="urn:microsoft.com/office/officeart/2005/8/layout/process5"/>
    <dgm:cxn modelId="{866F9016-C616-4C4C-8702-845E7688F17D}" type="presParOf" srcId="{DEAE00B9-E3A3-9E4B-9600-F8BD0E5CEBB2}" destId="{6DB21997-ABF0-BA41-9E49-99C68EC219B3}" srcOrd="1" destOrd="0" presId="urn:microsoft.com/office/officeart/2005/8/layout/process5"/>
    <dgm:cxn modelId="{F7473AEA-9EBA-FA4B-83BF-26FC28050735}" type="presParOf" srcId="{6DB21997-ABF0-BA41-9E49-99C68EC219B3}" destId="{17787BD5-31ED-B54C-87B7-A397752267C0}" srcOrd="0" destOrd="0" presId="urn:microsoft.com/office/officeart/2005/8/layout/process5"/>
    <dgm:cxn modelId="{E606B0BB-5A58-294F-A663-4ED698437D7F}" type="presParOf" srcId="{DEAE00B9-E3A3-9E4B-9600-F8BD0E5CEBB2}" destId="{FD287C18-8A80-8746-B8B3-305C87FAD325}" srcOrd="2" destOrd="0" presId="urn:microsoft.com/office/officeart/2005/8/layout/process5"/>
    <dgm:cxn modelId="{2310E174-220F-C641-BCF2-D5D1C1D23DFC}" type="presParOf" srcId="{DEAE00B9-E3A3-9E4B-9600-F8BD0E5CEBB2}" destId="{B518DE02-F423-CE42-B302-785ACCC2DEC1}" srcOrd="3" destOrd="0" presId="urn:microsoft.com/office/officeart/2005/8/layout/process5"/>
    <dgm:cxn modelId="{3780FBB9-12E0-7449-BD68-4733CBC4284C}" type="presParOf" srcId="{B518DE02-F423-CE42-B302-785ACCC2DEC1}" destId="{A7596138-4ABE-3841-94E3-98989BCE60CB}" srcOrd="0" destOrd="0" presId="urn:microsoft.com/office/officeart/2005/8/layout/process5"/>
    <dgm:cxn modelId="{7945CADE-13E4-254F-98A3-8C20B0C254C4}" type="presParOf" srcId="{DEAE00B9-E3A3-9E4B-9600-F8BD0E5CEBB2}" destId="{47A263B8-B53F-424D-A672-ADE749ED4478}" srcOrd="4" destOrd="0" presId="urn:microsoft.com/office/officeart/2005/8/layout/process5"/>
    <dgm:cxn modelId="{AE15E17F-F6A1-6C46-8D3A-D8EED653BD25}" type="presParOf" srcId="{DEAE00B9-E3A3-9E4B-9600-F8BD0E5CEBB2}" destId="{9351BB02-BB67-D046-B1CF-B0C0EA4BAA82}" srcOrd="5" destOrd="0" presId="urn:microsoft.com/office/officeart/2005/8/layout/process5"/>
    <dgm:cxn modelId="{22D91A08-CF60-714E-B270-FAB4B0C1AC3C}" type="presParOf" srcId="{9351BB02-BB67-D046-B1CF-B0C0EA4BAA82}" destId="{6B025726-CD1C-5E4D-8A25-2963E20E9764}" srcOrd="0" destOrd="0" presId="urn:microsoft.com/office/officeart/2005/8/layout/process5"/>
    <dgm:cxn modelId="{9383AE1D-9B96-BB41-8130-4096C806C8D9}" type="presParOf" srcId="{DEAE00B9-E3A3-9E4B-9600-F8BD0E5CEBB2}" destId="{D59A8368-A066-B249-8CF0-08049BDD14BF}" srcOrd="6" destOrd="0" presId="urn:microsoft.com/office/officeart/2005/8/layout/process5"/>
    <dgm:cxn modelId="{CFF64CCC-5F3B-1647-941C-A4199E99E0A7}" type="presParOf" srcId="{DEAE00B9-E3A3-9E4B-9600-F8BD0E5CEBB2}" destId="{73916CF1-D3DF-6B4D-9BA5-8D3FC7DE8A79}" srcOrd="7" destOrd="0" presId="urn:microsoft.com/office/officeart/2005/8/layout/process5"/>
    <dgm:cxn modelId="{974C2C11-7CC1-724A-828A-CBAB19DF0414}" type="presParOf" srcId="{73916CF1-D3DF-6B4D-9BA5-8D3FC7DE8A79}" destId="{61ACC193-CF47-554A-A1ED-6954E6A2F3A8}" srcOrd="0" destOrd="0" presId="urn:microsoft.com/office/officeart/2005/8/layout/process5"/>
    <dgm:cxn modelId="{4F340FB8-703B-4741-AD08-DD370552E848}" type="presParOf" srcId="{DEAE00B9-E3A3-9E4B-9600-F8BD0E5CEBB2}" destId="{FAEEBDDC-F4D9-3543-A764-8F504795AD1C}" srcOrd="8" destOrd="0" presId="urn:microsoft.com/office/officeart/2005/8/layout/process5"/>
    <dgm:cxn modelId="{16F5A0CF-CF9C-864A-9BBF-FEABCB97DC6C}" type="presParOf" srcId="{DEAE00B9-E3A3-9E4B-9600-F8BD0E5CEBB2}" destId="{95ABD2EB-E465-5D47-9B3D-AABBD5768AA4}" srcOrd="9" destOrd="0" presId="urn:microsoft.com/office/officeart/2005/8/layout/process5"/>
    <dgm:cxn modelId="{F8B32B3E-DDBA-924D-BD43-D0B9C4F8057C}" type="presParOf" srcId="{95ABD2EB-E465-5D47-9B3D-AABBD5768AA4}" destId="{56920F9A-5BC9-954F-8B3B-A65E0E57F8C1}" srcOrd="0" destOrd="0" presId="urn:microsoft.com/office/officeart/2005/8/layout/process5"/>
    <dgm:cxn modelId="{B67EA7A3-FCBA-5343-8F23-DCA91CE4B787}" type="presParOf" srcId="{DEAE00B9-E3A3-9E4B-9600-F8BD0E5CEBB2}" destId="{80C6A083-0E2D-354C-A126-B245FC627C68}" srcOrd="10" destOrd="0" presId="urn:microsoft.com/office/officeart/2005/8/layout/process5"/>
    <dgm:cxn modelId="{62127C34-8637-0546-B656-19F1961AF7F8}" type="presParOf" srcId="{DEAE00B9-E3A3-9E4B-9600-F8BD0E5CEBB2}" destId="{471268E7-886D-BF4A-8F0E-7C10D7C3DDD5}" srcOrd="11" destOrd="0" presId="urn:microsoft.com/office/officeart/2005/8/layout/process5"/>
    <dgm:cxn modelId="{68183CF8-A872-4645-A199-A827AB80E35E}" type="presParOf" srcId="{471268E7-886D-BF4A-8F0E-7C10D7C3DDD5}" destId="{4A9B51BB-1CE5-C241-9C42-C97D3BFA3111}" srcOrd="0" destOrd="0" presId="urn:microsoft.com/office/officeart/2005/8/layout/process5"/>
    <dgm:cxn modelId="{76DC560F-9C72-E143-A8AF-F7CE264C361C}" type="presParOf" srcId="{DEAE00B9-E3A3-9E4B-9600-F8BD0E5CEBB2}" destId="{CD123BCA-A5E7-5F4F-9890-7DACE2FFEA9A}"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93BDC-9100-1A46-89B2-2A6FCDD7462A}">
      <dsp:nvSpPr>
        <dsp:cNvPr id="0" name=""/>
        <dsp:cNvSpPr/>
      </dsp:nvSpPr>
      <dsp:spPr>
        <a:xfrm>
          <a:off x="6508" y="755923"/>
          <a:ext cx="1945239" cy="11671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Getting response from API</a:t>
          </a:r>
        </a:p>
      </dsp:txBody>
      <dsp:txXfrm>
        <a:off x="40692" y="790107"/>
        <a:ext cx="1876871" cy="1098775"/>
      </dsp:txXfrm>
    </dsp:sp>
    <dsp:sp modelId="{FFE8230A-E0DE-7846-8C41-2AEB2391DEF2}">
      <dsp:nvSpPr>
        <dsp:cNvPr id="0" name=""/>
        <dsp:cNvSpPr/>
      </dsp:nvSpPr>
      <dsp:spPr>
        <a:xfrm>
          <a:off x="2122928" y="1098285"/>
          <a:ext cx="412390" cy="482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2122928" y="1194769"/>
        <a:ext cx="288673" cy="289451"/>
      </dsp:txXfrm>
    </dsp:sp>
    <dsp:sp modelId="{E41ADE4C-D1FC-404A-8E68-144C9026EC33}">
      <dsp:nvSpPr>
        <dsp:cNvPr id="0" name=""/>
        <dsp:cNvSpPr/>
      </dsp:nvSpPr>
      <dsp:spPr>
        <a:xfrm>
          <a:off x="2729842" y="755923"/>
          <a:ext cx="1945239" cy="11671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Converting </a:t>
          </a:r>
          <a:r>
            <a:rPr lang="en-GB" sz="1900" kern="1200" dirty="0" err="1"/>
            <a:t>Repsonse</a:t>
          </a:r>
          <a:r>
            <a:rPr lang="en-GB" sz="1900" kern="1200" dirty="0"/>
            <a:t> to API</a:t>
          </a:r>
        </a:p>
      </dsp:txBody>
      <dsp:txXfrm>
        <a:off x="2764026" y="790107"/>
        <a:ext cx="1876871" cy="1098775"/>
      </dsp:txXfrm>
    </dsp:sp>
    <dsp:sp modelId="{102CE43A-0C38-8F4D-952D-13BC9ED49F08}">
      <dsp:nvSpPr>
        <dsp:cNvPr id="0" name=""/>
        <dsp:cNvSpPr/>
      </dsp:nvSpPr>
      <dsp:spPr>
        <a:xfrm>
          <a:off x="4846263" y="1098285"/>
          <a:ext cx="412390" cy="482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4846263" y="1194769"/>
        <a:ext cx="288673" cy="289451"/>
      </dsp:txXfrm>
    </dsp:sp>
    <dsp:sp modelId="{C365E477-42A9-9C45-AB1D-82AB444031A9}">
      <dsp:nvSpPr>
        <dsp:cNvPr id="0" name=""/>
        <dsp:cNvSpPr/>
      </dsp:nvSpPr>
      <dsp:spPr>
        <a:xfrm>
          <a:off x="5453177" y="755923"/>
          <a:ext cx="1945239" cy="11671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Apply Custom Function to Clean Data</a:t>
          </a:r>
        </a:p>
      </dsp:txBody>
      <dsp:txXfrm>
        <a:off x="5487361" y="790107"/>
        <a:ext cx="1876871" cy="1098775"/>
      </dsp:txXfrm>
    </dsp:sp>
    <dsp:sp modelId="{7F530BB8-43A9-654F-810F-D8779B4F81F4}">
      <dsp:nvSpPr>
        <dsp:cNvPr id="0" name=""/>
        <dsp:cNvSpPr/>
      </dsp:nvSpPr>
      <dsp:spPr>
        <a:xfrm rot="5400000">
          <a:off x="6219601" y="2059233"/>
          <a:ext cx="412390" cy="482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5400000">
        <a:off x="6281071" y="2094248"/>
        <a:ext cx="289451" cy="288673"/>
      </dsp:txXfrm>
    </dsp:sp>
    <dsp:sp modelId="{7C78095D-6091-BF4E-94D8-B36E7E7E2861}">
      <dsp:nvSpPr>
        <dsp:cNvPr id="0" name=""/>
        <dsp:cNvSpPr/>
      </dsp:nvSpPr>
      <dsp:spPr>
        <a:xfrm>
          <a:off x="5453177" y="2701162"/>
          <a:ext cx="1945239" cy="11671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Assign Cleaned Data into Pandas </a:t>
          </a:r>
          <a:r>
            <a:rPr lang="en-GB" sz="1900" kern="1200" dirty="0" err="1"/>
            <a:t>DataFrame</a:t>
          </a:r>
          <a:endParaRPr lang="en-GB" sz="1900" kern="1200" dirty="0"/>
        </a:p>
      </dsp:txBody>
      <dsp:txXfrm>
        <a:off x="5487361" y="2735346"/>
        <a:ext cx="1876871" cy="1098775"/>
      </dsp:txXfrm>
    </dsp:sp>
    <dsp:sp modelId="{936B84BD-36C7-134C-9480-449B09904975}">
      <dsp:nvSpPr>
        <dsp:cNvPr id="0" name=""/>
        <dsp:cNvSpPr/>
      </dsp:nvSpPr>
      <dsp:spPr>
        <a:xfrm rot="10800000">
          <a:off x="4869605" y="3043524"/>
          <a:ext cx="412390" cy="482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4993322" y="3140008"/>
        <a:ext cx="288673" cy="289451"/>
      </dsp:txXfrm>
    </dsp:sp>
    <dsp:sp modelId="{D8CE04AC-DB1D-6049-AE44-092ECBB8F2A6}">
      <dsp:nvSpPr>
        <dsp:cNvPr id="0" name=""/>
        <dsp:cNvSpPr/>
      </dsp:nvSpPr>
      <dsp:spPr>
        <a:xfrm>
          <a:off x="2729842" y="2701162"/>
          <a:ext cx="1945239" cy="11671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Export </a:t>
          </a:r>
          <a:r>
            <a:rPr lang="en-GB" sz="1900" kern="1200" dirty="0" err="1"/>
            <a:t>DataFrame</a:t>
          </a:r>
          <a:r>
            <a:rPr lang="en-GB" sz="1900" kern="1200" dirty="0"/>
            <a:t> to flat file (.csv)</a:t>
          </a:r>
        </a:p>
      </dsp:txBody>
      <dsp:txXfrm>
        <a:off x="2764026" y="2735346"/>
        <a:ext cx="1876871" cy="1098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0AD51-44A3-9749-BFB8-8E8C9303EABA}">
      <dsp:nvSpPr>
        <dsp:cNvPr id="0" name=""/>
        <dsp:cNvSpPr/>
      </dsp:nvSpPr>
      <dsp:spPr>
        <a:xfrm>
          <a:off x="1099388" y="1782"/>
          <a:ext cx="1587781" cy="952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Getting Response from HTML</a:t>
          </a:r>
        </a:p>
      </dsp:txBody>
      <dsp:txXfrm>
        <a:off x="1127291" y="29685"/>
        <a:ext cx="1531975" cy="896862"/>
      </dsp:txXfrm>
    </dsp:sp>
    <dsp:sp modelId="{6DB21997-ABF0-BA41-9E49-99C68EC219B3}">
      <dsp:nvSpPr>
        <dsp:cNvPr id="0" name=""/>
        <dsp:cNvSpPr/>
      </dsp:nvSpPr>
      <dsp:spPr>
        <a:xfrm>
          <a:off x="2826894" y="281232"/>
          <a:ext cx="336609" cy="3937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826894" y="359986"/>
        <a:ext cx="235626" cy="236261"/>
      </dsp:txXfrm>
    </dsp:sp>
    <dsp:sp modelId="{FD287C18-8A80-8746-B8B3-305C87FAD325}">
      <dsp:nvSpPr>
        <dsp:cNvPr id="0" name=""/>
        <dsp:cNvSpPr/>
      </dsp:nvSpPr>
      <dsp:spPr>
        <a:xfrm>
          <a:off x="3322282" y="1782"/>
          <a:ext cx="1587781" cy="952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Creating </a:t>
          </a:r>
          <a:r>
            <a:rPr lang="en-GB" sz="1400" kern="1200" dirty="0" err="1"/>
            <a:t>BeautifulSoup</a:t>
          </a:r>
          <a:r>
            <a:rPr lang="en-GB" sz="1400" kern="1200" dirty="0"/>
            <a:t> Object</a:t>
          </a:r>
        </a:p>
      </dsp:txBody>
      <dsp:txXfrm>
        <a:off x="3350185" y="29685"/>
        <a:ext cx="1531975" cy="896862"/>
      </dsp:txXfrm>
    </dsp:sp>
    <dsp:sp modelId="{B518DE02-F423-CE42-B302-785ACCC2DEC1}">
      <dsp:nvSpPr>
        <dsp:cNvPr id="0" name=""/>
        <dsp:cNvSpPr/>
      </dsp:nvSpPr>
      <dsp:spPr>
        <a:xfrm>
          <a:off x="5049788" y="281232"/>
          <a:ext cx="336609" cy="3937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5049788" y="359986"/>
        <a:ext cx="235626" cy="236261"/>
      </dsp:txXfrm>
    </dsp:sp>
    <dsp:sp modelId="{47A263B8-B53F-424D-A672-ADE749ED4478}">
      <dsp:nvSpPr>
        <dsp:cNvPr id="0" name=""/>
        <dsp:cNvSpPr/>
      </dsp:nvSpPr>
      <dsp:spPr>
        <a:xfrm>
          <a:off x="5545176" y="1782"/>
          <a:ext cx="1587781" cy="952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Find all Tables from the </a:t>
          </a:r>
          <a:r>
            <a:rPr lang="en-GB" sz="1400" kern="1200" dirty="0" err="1"/>
            <a:t>BeautifulSoup</a:t>
          </a:r>
          <a:r>
            <a:rPr lang="en-GB" sz="1400" kern="1200" dirty="0"/>
            <a:t> Object</a:t>
          </a:r>
        </a:p>
      </dsp:txBody>
      <dsp:txXfrm>
        <a:off x="5573079" y="29685"/>
        <a:ext cx="1531975" cy="896862"/>
      </dsp:txXfrm>
    </dsp:sp>
    <dsp:sp modelId="{9351BB02-BB67-D046-B1CF-B0C0EA4BAA82}">
      <dsp:nvSpPr>
        <dsp:cNvPr id="0" name=""/>
        <dsp:cNvSpPr/>
      </dsp:nvSpPr>
      <dsp:spPr>
        <a:xfrm rot="5400000">
          <a:off x="6170762" y="1065596"/>
          <a:ext cx="336609" cy="3937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6220937" y="1094176"/>
        <a:ext cx="236261" cy="235626"/>
      </dsp:txXfrm>
    </dsp:sp>
    <dsp:sp modelId="{D59A8368-A066-B249-8CF0-08049BDD14BF}">
      <dsp:nvSpPr>
        <dsp:cNvPr id="0" name=""/>
        <dsp:cNvSpPr/>
      </dsp:nvSpPr>
      <dsp:spPr>
        <a:xfrm>
          <a:off x="5545176" y="1589564"/>
          <a:ext cx="1587781" cy="952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Return column names</a:t>
          </a:r>
        </a:p>
      </dsp:txBody>
      <dsp:txXfrm>
        <a:off x="5573079" y="1617467"/>
        <a:ext cx="1531975" cy="896862"/>
      </dsp:txXfrm>
    </dsp:sp>
    <dsp:sp modelId="{73916CF1-D3DF-6B4D-9BA5-8D3FC7DE8A79}">
      <dsp:nvSpPr>
        <dsp:cNvPr id="0" name=""/>
        <dsp:cNvSpPr/>
      </dsp:nvSpPr>
      <dsp:spPr>
        <a:xfrm rot="10800000">
          <a:off x="5068841" y="1869013"/>
          <a:ext cx="336609" cy="3937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5169824" y="1947767"/>
        <a:ext cx="235626" cy="236261"/>
      </dsp:txXfrm>
    </dsp:sp>
    <dsp:sp modelId="{FAEEBDDC-F4D9-3543-A764-8F504795AD1C}">
      <dsp:nvSpPr>
        <dsp:cNvPr id="0" name=""/>
        <dsp:cNvSpPr/>
      </dsp:nvSpPr>
      <dsp:spPr>
        <a:xfrm>
          <a:off x="3322282" y="1589564"/>
          <a:ext cx="1587781" cy="952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Append Data to Keys</a:t>
          </a:r>
        </a:p>
      </dsp:txBody>
      <dsp:txXfrm>
        <a:off x="3350185" y="1617467"/>
        <a:ext cx="1531975" cy="896862"/>
      </dsp:txXfrm>
    </dsp:sp>
    <dsp:sp modelId="{95ABD2EB-E465-5D47-9B3D-AABBD5768AA4}">
      <dsp:nvSpPr>
        <dsp:cNvPr id="0" name=""/>
        <dsp:cNvSpPr/>
      </dsp:nvSpPr>
      <dsp:spPr>
        <a:xfrm rot="10800000">
          <a:off x="2845947" y="1869013"/>
          <a:ext cx="336609" cy="3937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946930" y="1947767"/>
        <a:ext cx="235626" cy="236261"/>
      </dsp:txXfrm>
    </dsp:sp>
    <dsp:sp modelId="{80C6A083-0E2D-354C-A126-B245FC627C68}">
      <dsp:nvSpPr>
        <dsp:cNvPr id="0" name=""/>
        <dsp:cNvSpPr/>
      </dsp:nvSpPr>
      <dsp:spPr>
        <a:xfrm>
          <a:off x="1099388" y="1589564"/>
          <a:ext cx="1587781" cy="952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Convert Dictionary to </a:t>
          </a:r>
          <a:r>
            <a:rPr lang="en-GB" sz="1400" kern="1200" dirty="0" err="1"/>
            <a:t>DataFrame</a:t>
          </a:r>
          <a:endParaRPr lang="en-GB" sz="1400" kern="1200" dirty="0"/>
        </a:p>
      </dsp:txBody>
      <dsp:txXfrm>
        <a:off x="1127291" y="1617467"/>
        <a:ext cx="1531975" cy="896862"/>
      </dsp:txXfrm>
    </dsp:sp>
    <dsp:sp modelId="{471268E7-886D-BF4A-8F0E-7C10D7C3DDD5}">
      <dsp:nvSpPr>
        <dsp:cNvPr id="0" name=""/>
        <dsp:cNvSpPr/>
      </dsp:nvSpPr>
      <dsp:spPr>
        <a:xfrm rot="5400000">
          <a:off x="1724973" y="2653377"/>
          <a:ext cx="336609" cy="3937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775148" y="2681957"/>
        <a:ext cx="236261" cy="235626"/>
      </dsp:txXfrm>
    </dsp:sp>
    <dsp:sp modelId="{CD123BCA-A5E7-5F4F-9890-7DACE2FFEA9A}">
      <dsp:nvSpPr>
        <dsp:cNvPr id="0" name=""/>
        <dsp:cNvSpPr/>
      </dsp:nvSpPr>
      <dsp:spPr>
        <a:xfrm>
          <a:off x="1099388" y="3177345"/>
          <a:ext cx="1587781" cy="952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Save </a:t>
          </a:r>
          <a:r>
            <a:rPr lang="en-GB" sz="1400" kern="1200" dirty="0" err="1"/>
            <a:t>DataFrame</a:t>
          </a:r>
          <a:r>
            <a:rPr lang="en-GB" sz="1400" kern="1200" dirty="0"/>
            <a:t> into flat file (.csv)</a:t>
          </a:r>
        </a:p>
      </dsp:txBody>
      <dsp:txXfrm>
        <a:off x="1127291" y="3205248"/>
        <a:ext cx="1531975" cy="8968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4194928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7463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66526918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09" r:id="rId14"/>
    <p:sldLayoutId id="214748371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ienWeng/IBM-Data-Science-Capstone/blob/main/3.DataWrangling.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ienWeng/IBM-Data-Science-Capstone/blob/main/5.EDA-with-Python.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ienWeng/IBM-Data-Science-Capstone/blob/main/4.EDA-with-SQLite.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github.com/JienWeng/IBM-Data-Science-Capstone/blob/main/6.InteractiveDashboard-with-Folium.ipynb"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github.com/JienWeng/IBM-Data-Science-Capstone/tree/main/7.InteractiveDashboard-with-Dash"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ienWeng/IBM-Data-Science-Capstone/blob/main/8.MachineLearning.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ienWeng/IBM-Data-Science-Capstone/blob/main/1.DataCollection-API.ipynb" TargetMode="External"/><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JienWeng/IBM-Data-Science-Capstone/blob/main/2.DataCollection-WebScraping.ipynb" TargetMode="External"/><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Lai Jien Weng</a:t>
            </a:r>
          </a:p>
          <a:p>
            <a:r>
              <a:rPr lang="en-US" dirty="0">
                <a:solidFill>
                  <a:schemeClr val="bg2"/>
                </a:solidFill>
                <a:latin typeface="Abadi" panose="020B0604020104020204" pitchFamily="34" charset="0"/>
                <a:ea typeface="SF Pro" pitchFamily="2" charset="0"/>
                <a:cs typeface="SF Pro" pitchFamily="2" charset="0"/>
              </a:rPr>
              <a:t>12 October 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8975725" cy="4351338"/>
          </a:xfrm>
          <a:prstGeom prst="rect">
            <a:avLst/>
          </a:prstGeom>
        </p:spPr>
        <p:txBody>
          <a:bodyPr/>
          <a:lstStyle/>
          <a:p>
            <a:r>
              <a:rPr lang="en-US" sz="1900" dirty="0">
                <a:latin typeface="Abadi" panose="020B0604020104020204" pitchFamily="34" charset="0"/>
              </a:rPr>
              <a:t>In this section, we performed:</a:t>
            </a:r>
          </a:p>
          <a:p>
            <a:pPr lvl="1"/>
            <a:r>
              <a:rPr lang="en-US" sz="1500" dirty="0">
                <a:latin typeface="Abadi Extra Light" panose="020B0604020104020204" pitchFamily="34" charset="0"/>
              </a:rPr>
              <a:t>Exploratory Data Analysis</a:t>
            </a:r>
          </a:p>
          <a:p>
            <a:pPr lvl="1"/>
            <a:r>
              <a:rPr lang="en-US" sz="1500" dirty="0">
                <a:latin typeface="Abadi Extra Light" panose="020B0604020104020204" pitchFamily="34" charset="0"/>
              </a:rPr>
              <a:t>Determine Training Labels</a:t>
            </a:r>
          </a:p>
          <a:p>
            <a:pPr lvl="1"/>
            <a:endParaRPr lang="en-US" sz="1900" dirty="0">
              <a:latin typeface="Abadi" panose="020B0604020104020204" pitchFamily="34" charset="0"/>
            </a:endParaRPr>
          </a:p>
          <a:p>
            <a:r>
              <a:rPr lang="en-US" sz="1900" dirty="0">
                <a:latin typeface="Abadi" panose="020B0604020104020204" pitchFamily="34" charset="0"/>
              </a:rPr>
              <a:t>The targeted variable is mapped into 0 &amp; 1, which:</a:t>
            </a:r>
          </a:p>
          <a:p>
            <a:pPr lvl="1"/>
            <a:r>
              <a:rPr lang="en-US" sz="1500" dirty="0">
                <a:latin typeface="Abadi Extra Light" panose="020B0604020104020204" pitchFamily="34" charset="0"/>
              </a:rPr>
              <a:t>0: Unsuccessful landing</a:t>
            </a:r>
          </a:p>
          <a:p>
            <a:pPr lvl="1"/>
            <a:r>
              <a:rPr lang="en-US" sz="1500" dirty="0">
                <a:latin typeface="Abadi Extra Light" panose="020B0604020104020204" pitchFamily="34" charset="0"/>
              </a:rPr>
              <a:t>1: Successful landing</a:t>
            </a:r>
          </a:p>
          <a:p>
            <a:endParaRPr lang="en-US" sz="1900" dirty="0">
              <a:latin typeface="Abadi" panose="020B0604020104020204" pitchFamily="34" charset="0"/>
            </a:endParaRPr>
          </a:p>
          <a:p>
            <a:r>
              <a:rPr lang="en-US" sz="1900" dirty="0">
                <a:latin typeface="Abadi" panose="020B0604020104020204" pitchFamily="34" charset="0"/>
              </a:rPr>
              <a:t>We found that the success rate of landing is 66.67% from EDA</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8CF8BCBD-D0B7-F0DA-0027-546CBE6A67C7}"/>
              </a:ext>
            </a:extLst>
          </p:cNvPr>
          <p:cNvSpPr txBox="1"/>
          <p:nvPr/>
        </p:nvSpPr>
        <p:spPr>
          <a:xfrm>
            <a:off x="2304548" y="6025573"/>
            <a:ext cx="7446526" cy="369332"/>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The source file of Data Collection can be accessed through </a:t>
            </a:r>
            <a:r>
              <a:rPr lang="en-US" sz="1800" dirty="0">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50ECA98A-7B74-08F9-5901-FA4449576CE2}"/>
              </a:ext>
            </a:extLst>
          </p:cNvPr>
          <p:cNvSpPr txBox="1">
            <a:spLocks/>
          </p:cNvSpPr>
          <p:nvPr/>
        </p:nvSpPr>
        <p:spPr>
          <a:xfrm>
            <a:off x="734028" y="1674235"/>
            <a:ext cx="89757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latin typeface="Abadi" panose="020B0604020104020204" pitchFamily="34" charset="0"/>
              </a:rPr>
              <a:t>Data were visualized through several visualization techniques:</a:t>
            </a:r>
          </a:p>
          <a:p>
            <a:pPr lvl="1"/>
            <a:r>
              <a:rPr lang="en-US" sz="1500" dirty="0">
                <a:latin typeface="Abadi" panose="020B0604020104020204" pitchFamily="34" charset="0"/>
              </a:rPr>
              <a:t>Scatterplot</a:t>
            </a:r>
          </a:p>
          <a:p>
            <a:pPr lvl="1"/>
            <a:r>
              <a:rPr lang="en-US" sz="1500" dirty="0">
                <a:latin typeface="Abadi" panose="020B0604020104020204" pitchFamily="34" charset="0"/>
              </a:rPr>
              <a:t>Bar Plot</a:t>
            </a:r>
          </a:p>
          <a:p>
            <a:pPr lvl="1"/>
            <a:r>
              <a:rPr lang="en-US" sz="1500" dirty="0">
                <a:latin typeface="Abadi" panose="020B0604020104020204" pitchFamily="34" charset="0"/>
              </a:rPr>
              <a:t>Count Plot</a:t>
            </a:r>
          </a:p>
          <a:p>
            <a:pPr lvl="1"/>
            <a:r>
              <a:rPr lang="en-US" sz="1500" dirty="0">
                <a:latin typeface="Abadi" panose="020B0604020104020204" pitchFamily="34" charset="0"/>
              </a:rPr>
              <a:t>Line Plot</a:t>
            </a:r>
            <a:endParaRPr lang="en-US" sz="1100" dirty="0">
              <a:latin typeface="Abadi" panose="020B0604020104020204" pitchFamily="34" charset="0"/>
            </a:endParaRPr>
          </a:p>
          <a:p>
            <a:pPr lvl="1"/>
            <a:endParaRPr lang="en-US" sz="1500" dirty="0">
              <a:latin typeface="Abadi" panose="020B0604020104020204" pitchFamily="34" charset="0"/>
            </a:endParaRPr>
          </a:p>
          <a:p>
            <a:r>
              <a:rPr lang="en-US" sz="1900" dirty="0" err="1">
                <a:latin typeface="Abadi" panose="020B0604020104020204" pitchFamily="34" charset="0"/>
              </a:rPr>
              <a:t>MatPlotLib</a:t>
            </a:r>
            <a:r>
              <a:rPr lang="en-US" sz="1900" dirty="0">
                <a:latin typeface="Abadi" panose="020B0604020104020204" pitchFamily="34" charset="0"/>
              </a:rPr>
              <a:t>, Seaborn and NumPy libraries were utilized to visualize the data.</a:t>
            </a:r>
          </a:p>
        </p:txBody>
      </p:sp>
      <p:sp>
        <p:nvSpPr>
          <p:cNvPr id="9" name="TextBox 8">
            <a:extLst>
              <a:ext uri="{FF2B5EF4-FFF2-40B4-BE49-F238E27FC236}">
                <a16:creationId xmlns:a16="http://schemas.microsoft.com/office/drawing/2014/main" id="{A481F1D7-0E8D-550A-BA98-EF6987A67997}"/>
              </a:ext>
            </a:extLst>
          </p:cNvPr>
          <p:cNvSpPr txBox="1"/>
          <p:nvPr/>
        </p:nvSpPr>
        <p:spPr>
          <a:xfrm>
            <a:off x="2304548" y="6025573"/>
            <a:ext cx="7446526" cy="369332"/>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The source file of Data Collection can be accessed through </a:t>
            </a:r>
            <a:r>
              <a:rPr lang="en-US" sz="1800" dirty="0">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663" cy="4351338"/>
          </a:xfrm>
          <a:prstGeom prst="rect">
            <a:avLst/>
          </a:prstGeom>
        </p:spPr>
        <p:txBody>
          <a:bodyPr lIns="91440" tIns="45720" rIns="91440" bIns="45720" anchor="t"/>
          <a:lstStyle/>
          <a:p>
            <a:r>
              <a:rPr lang="en-US" sz="1900" dirty="0">
                <a:latin typeface="Abadi" panose="020B0604020104020204" pitchFamily="34" charset="0"/>
              </a:rPr>
              <a:t>The following analysis is performed in SQL queries:</a:t>
            </a:r>
          </a:p>
          <a:p>
            <a:pPr lvl="1"/>
            <a:r>
              <a:rPr lang="en-US" sz="1500" dirty="0">
                <a:latin typeface="Abadi Extra Light" panose="020B0604020104020204" pitchFamily="34" charset="0"/>
              </a:rPr>
              <a:t>Names of unique launch sites in space mission</a:t>
            </a:r>
          </a:p>
          <a:p>
            <a:pPr lvl="1"/>
            <a:r>
              <a:rPr lang="en-US" sz="1500" dirty="0">
                <a:latin typeface="Abadi Extra Light" panose="020B0604020104020204" pitchFamily="34" charset="0"/>
              </a:rPr>
              <a:t>First 5 records where the launch sites begin with “CCA”</a:t>
            </a:r>
          </a:p>
          <a:p>
            <a:pPr lvl="1"/>
            <a:r>
              <a:rPr lang="en-US" sz="1500" dirty="0">
                <a:latin typeface="Abadi Extra Light" panose="020B0604020104020204" pitchFamily="34" charset="0"/>
              </a:rPr>
              <a:t>Total payload mass carried by boosters launched by NASA (CRS)</a:t>
            </a:r>
          </a:p>
          <a:p>
            <a:pPr lvl="1"/>
            <a:r>
              <a:rPr lang="en-US" sz="1500" dirty="0">
                <a:latin typeface="Abadi Extra Light" panose="020B0604020104020204" pitchFamily="34" charset="0"/>
              </a:rPr>
              <a:t>Average payload mass carried by booster version F9 v1.1</a:t>
            </a:r>
          </a:p>
          <a:p>
            <a:pPr lvl="1"/>
            <a:r>
              <a:rPr lang="en-US" sz="1500" dirty="0">
                <a:latin typeface="Abadi Extra Light" panose="020B0604020104020204" pitchFamily="34" charset="0"/>
              </a:rPr>
              <a:t>The day when the first successful landing in ground pad was achieved</a:t>
            </a:r>
          </a:p>
          <a:p>
            <a:pPr lvl="1"/>
            <a:r>
              <a:rPr lang="en-US" sz="1500" dirty="0">
                <a:latin typeface="Abadi Extra Light" panose="020B0604020104020204" pitchFamily="34" charset="0"/>
              </a:rPr>
              <a:t>The boosters which have success in drone ship and have payload mass between 4,000 to 6,000</a:t>
            </a:r>
          </a:p>
          <a:p>
            <a:pPr lvl="1"/>
            <a:r>
              <a:rPr lang="en-US" sz="1500" dirty="0">
                <a:latin typeface="Abadi Extra Light" panose="020B0604020104020204" pitchFamily="34" charset="0"/>
              </a:rPr>
              <a:t>Total number of successful and failed mission outcomes</a:t>
            </a:r>
          </a:p>
          <a:p>
            <a:pPr lvl="1"/>
            <a:r>
              <a:rPr lang="en-US" sz="1500" dirty="0">
                <a:latin typeface="Abadi Extra Light" panose="020B0604020104020204" pitchFamily="34" charset="0"/>
              </a:rPr>
              <a:t>Boosters versions which have carried the maximum payload mass</a:t>
            </a:r>
          </a:p>
          <a:p>
            <a:pPr lvl="1"/>
            <a:r>
              <a:rPr lang="en-US" sz="1500" dirty="0">
                <a:latin typeface="Abadi Extra Light" panose="020B0604020104020204" pitchFamily="34" charset="0"/>
              </a:rPr>
              <a:t>Records of failed landing in drone ship with respective information in 2015</a:t>
            </a:r>
          </a:p>
          <a:p>
            <a:pPr lvl="1"/>
            <a:r>
              <a:rPr lang="en-US" sz="1500" dirty="0">
                <a:latin typeface="Abadi Extra Light" panose="020B0604020104020204" pitchFamily="34" charset="0"/>
              </a:rPr>
              <a:t>Rank the count of landing outcomes between 2010-06-04 to 2017-03-20</a:t>
            </a:r>
          </a:p>
          <a:p>
            <a:pPr lvl="1"/>
            <a:endParaRPr lang="en-US" sz="1500" dirty="0">
              <a:latin typeface="Abadi Extra Light" panose="020B0604020104020204" pitchFamily="34" charset="0"/>
            </a:endParaRPr>
          </a:p>
          <a:p>
            <a:pPr lvl="1"/>
            <a:endParaRPr lang="en-US" sz="1500"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4B7E5663-91A5-B6F6-8DAA-3C4928B01000}"/>
              </a:ext>
            </a:extLst>
          </p:cNvPr>
          <p:cNvSpPr txBox="1"/>
          <p:nvPr/>
        </p:nvSpPr>
        <p:spPr>
          <a:xfrm>
            <a:off x="2304548" y="6025573"/>
            <a:ext cx="7446526" cy="369332"/>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The source file of Data Collection can be accessed through </a:t>
            </a:r>
            <a:r>
              <a:rPr lang="en-US" sz="1800" dirty="0">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dirty="0">
              <a:solidFill>
                <a:srgbClr val="0B49CB"/>
              </a:solidFill>
            </a:endParaRPr>
          </a:p>
        </p:txBody>
      </p:sp>
      <p:pic>
        <p:nvPicPr>
          <p:cNvPr id="2052" name="Picture 4">
            <a:extLst>
              <a:ext uri="{FF2B5EF4-FFF2-40B4-BE49-F238E27FC236}">
                <a16:creationId xmlns:a16="http://schemas.microsoft.com/office/drawing/2014/main" id="{9079035D-B196-75C8-D5A5-84D8CFE7E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98" y="2007013"/>
            <a:ext cx="5091862" cy="284397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map of the united states&#10;&#10;Description automatically generated">
            <a:extLst>
              <a:ext uri="{FF2B5EF4-FFF2-40B4-BE49-F238E27FC236}">
                <a16:creationId xmlns:a16="http://schemas.microsoft.com/office/drawing/2014/main" id="{1057EA56-0A3F-FCAD-975A-96FE1420A6B1}"/>
              </a:ext>
            </a:extLst>
          </p:cNvPr>
          <p:cNvPicPr>
            <a:picLocks noChangeAspect="1"/>
          </p:cNvPicPr>
          <p:nvPr/>
        </p:nvPicPr>
        <p:blipFill>
          <a:blip r:embed="rId4"/>
          <a:stretch>
            <a:fillRect/>
          </a:stretch>
        </p:blipFill>
        <p:spPr>
          <a:xfrm>
            <a:off x="5819019" y="2026381"/>
            <a:ext cx="5924783" cy="2824606"/>
          </a:xfrm>
          <a:prstGeom prst="rect">
            <a:avLst/>
          </a:prstGeom>
        </p:spPr>
      </p:pic>
      <p:sp>
        <p:nvSpPr>
          <p:cNvPr id="17" name="TextBox 16">
            <a:extLst>
              <a:ext uri="{FF2B5EF4-FFF2-40B4-BE49-F238E27FC236}">
                <a16:creationId xmlns:a16="http://schemas.microsoft.com/office/drawing/2014/main" id="{6C49E062-5F1F-84A6-25B7-AA21CD0915B7}"/>
              </a:ext>
            </a:extLst>
          </p:cNvPr>
          <p:cNvSpPr txBox="1"/>
          <p:nvPr/>
        </p:nvSpPr>
        <p:spPr>
          <a:xfrm>
            <a:off x="2304548" y="6025573"/>
            <a:ext cx="7446526" cy="369332"/>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The source file of Data Collection can be accessed through </a:t>
            </a:r>
            <a:r>
              <a:rPr lang="en-US" sz="1800" dirty="0">
                <a:solidFill>
                  <a:schemeClr val="accent3">
                    <a:lumMod val="25000"/>
                  </a:schemeClr>
                </a:solidFill>
                <a:latin typeface="Abadi" panose="020B0604020104020204" pitchFamily="34" charset="0"/>
                <a:hlinkClick r:id="rId5"/>
              </a:rPr>
              <a:t>GitHub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descr="A pie chart with text below&#10;&#10;Description automatically generated">
            <a:extLst>
              <a:ext uri="{FF2B5EF4-FFF2-40B4-BE49-F238E27FC236}">
                <a16:creationId xmlns:a16="http://schemas.microsoft.com/office/drawing/2014/main" id="{25487AA0-CC9B-D731-A3C4-65DE620C37AD}"/>
              </a:ext>
            </a:extLst>
          </p:cNvPr>
          <p:cNvPicPr>
            <a:picLocks noChangeAspect="1"/>
          </p:cNvPicPr>
          <p:nvPr/>
        </p:nvPicPr>
        <p:blipFill>
          <a:blip r:embed="rId3"/>
          <a:stretch>
            <a:fillRect/>
          </a:stretch>
        </p:blipFill>
        <p:spPr>
          <a:xfrm>
            <a:off x="1727454" y="1625600"/>
            <a:ext cx="4152900" cy="1803400"/>
          </a:xfrm>
          <a:prstGeom prst="rect">
            <a:avLst/>
          </a:prstGeom>
        </p:spPr>
      </p:pic>
      <p:pic>
        <p:nvPicPr>
          <p:cNvPr id="8" name="Picture 7" descr="A graph of weight loss&#10;&#10;Description automatically generated">
            <a:extLst>
              <a:ext uri="{FF2B5EF4-FFF2-40B4-BE49-F238E27FC236}">
                <a16:creationId xmlns:a16="http://schemas.microsoft.com/office/drawing/2014/main" id="{A574DA53-15A5-FB13-FAE6-2EE7A0969E99}"/>
              </a:ext>
            </a:extLst>
          </p:cNvPr>
          <p:cNvPicPr>
            <a:picLocks noChangeAspect="1"/>
          </p:cNvPicPr>
          <p:nvPr/>
        </p:nvPicPr>
        <p:blipFill>
          <a:blip r:embed="rId4"/>
          <a:stretch>
            <a:fillRect/>
          </a:stretch>
        </p:blipFill>
        <p:spPr>
          <a:xfrm>
            <a:off x="5120640" y="3721099"/>
            <a:ext cx="5814314" cy="2132889"/>
          </a:xfrm>
          <a:prstGeom prst="rect">
            <a:avLst/>
          </a:prstGeom>
        </p:spPr>
      </p:pic>
      <p:sp>
        <p:nvSpPr>
          <p:cNvPr id="9" name="TextBox 8">
            <a:extLst>
              <a:ext uri="{FF2B5EF4-FFF2-40B4-BE49-F238E27FC236}">
                <a16:creationId xmlns:a16="http://schemas.microsoft.com/office/drawing/2014/main" id="{AA14690F-34F4-BF0F-BBDE-D93349DDF626}"/>
              </a:ext>
            </a:extLst>
          </p:cNvPr>
          <p:cNvSpPr txBox="1"/>
          <p:nvPr/>
        </p:nvSpPr>
        <p:spPr>
          <a:xfrm>
            <a:off x="2304548" y="6025573"/>
            <a:ext cx="7446526" cy="369332"/>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The source file of Data Collection can be accessed through </a:t>
            </a:r>
            <a:r>
              <a:rPr lang="en-US" sz="1800" dirty="0">
                <a:solidFill>
                  <a:schemeClr val="accent3">
                    <a:lumMod val="25000"/>
                  </a:schemeClr>
                </a:solidFill>
                <a:latin typeface="Abadi" panose="020B0604020104020204" pitchFamily="34" charset="0"/>
                <a:hlinkClick r:id="rId5"/>
              </a:rPr>
              <a:t>GitHub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663" cy="4351338"/>
          </a:xfrm>
          <a:prstGeom prst="rect">
            <a:avLst/>
          </a:prstGeom>
        </p:spPr>
        <p:txBody>
          <a:bodyPr>
            <a:normAutofit/>
          </a:bodyPr>
          <a:lstStyle/>
          <a:p>
            <a:r>
              <a:rPr lang="en-US" sz="1900" dirty="0">
                <a:latin typeface="Abadi" panose="020B0604020104020204" pitchFamily="34" charset="0"/>
              </a:rPr>
              <a:t>Process of Modelling:</a:t>
            </a:r>
          </a:p>
          <a:p>
            <a:pPr lvl="1"/>
            <a:r>
              <a:rPr lang="en-US" sz="1500" dirty="0">
                <a:latin typeface="Abadi Extra Light" panose="020B0604020104020204" pitchFamily="34" charset="0"/>
              </a:rPr>
              <a:t>Standardized data</a:t>
            </a:r>
          </a:p>
          <a:p>
            <a:pPr lvl="1"/>
            <a:r>
              <a:rPr lang="en-US" sz="1500" dirty="0">
                <a:latin typeface="Abadi Extra Light" panose="020B0604020104020204" pitchFamily="34" charset="0"/>
              </a:rPr>
              <a:t>Train test splitting into 80% for training set &amp; 20% for testing set</a:t>
            </a:r>
          </a:p>
          <a:p>
            <a:pPr lvl="1"/>
            <a:r>
              <a:rPr lang="en-US" sz="1500" dirty="0">
                <a:latin typeface="Abadi Extra Light" panose="020B0604020104020204" pitchFamily="34" charset="0"/>
              </a:rPr>
              <a:t>The following model are built:</a:t>
            </a:r>
            <a:endParaRPr lang="en-US" sz="1100" dirty="0">
              <a:latin typeface="Abadi Extra Light" panose="020B0604020104020204" pitchFamily="34" charset="0"/>
            </a:endParaRPr>
          </a:p>
          <a:p>
            <a:pPr lvl="2"/>
            <a:r>
              <a:rPr lang="en-US" sz="1500" dirty="0">
                <a:latin typeface="Abadi Extra Light" panose="020B0604020104020204" pitchFamily="34" charset="0"/>
              </a:rPr>
              <a:t>K-Nearest Neighbors (KNN)</a:t>
            </a:r>
          </a:p>
          <a:p>
            <a:pPr lvl="2"/>
            <a:r>
              <a:rPr lang="en-US" sz="1500" dirty="0">
                <a:latin typeface="Abadi Extra Light" panose="020B0604020104020204" pitchFamily="34" charset="0"/>
              </a:rPr>
              <a:t>Logistic Regression</a:t>
            </a:r>
          </a:p>
          <a:p>
            <a:pPr lvl="2"/>
            <a:r>
              <a:rPr lang="en-US" sz="1500" dirty="0">
                <a:latin typeface="Abadi Extra Light" panose="020B0604020104020204" pitchFamily="34" charset="0"/>
              </a:rPr>
              <a:t>Decision Tree</a:t>
            </a:r>
          </a:p>
          <a:p>
            <a:pPr lvl="2"/>
            <a:r>
              <a:rPr lang="en-US" sz="1500" dirty="0">
                <a:latin typeface="Abadi Extra Light" panose="020B0604020104020204" pitchFamily="34" charset="0"/>
              </a:rPr>
              <a:t>Support Vector Machine (SVM)</a:t>
            </a:r>
          </a:p>
          <a:p>
            <a:pPr lvl="1"/>
            <a:r>
              <a:rPr lang="en-US" sz="1500" dirty="0">
                <a:latin typeface="Abadi Extra Light" panose="020B0604020104020204" pitchFamily="34" charset="0"/>
              </a:rPr>
              <a:t>Each model was hyperparameter-tuned and the best model is selected</a:t>
            </a:r>
          </a:p>
          <a:p>
            <a:pPr lvl="1"/>
            <a:r>
              <a:rPr lang="en-US" sz="1500" dirty="0">
                <a:latin typeface="Abadi Extra Light" panose="020B0604020104020204" pitchFamily="34" charset="0"/>
              </a:rPr>
              <a:t>Each model is evaluated with accuracy and confusion matrix</a:t>
            </a:r>
          </a:p>
          <a:p>
            <a:pPr lvl="1"/>
            <a:r>
              <a:rPr lang="en-US" sz="1500" dirty="0">
                <a:latin typeface="Abadi Extra Light" panose="020B0604020104020204" pitchFamily="34" charset="0"/>
              </a:rPr>
              <a:t>The model with highest ”out-of-training accuracy” is selected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536B4621-6CA0-627B-B38B-4B1B95DDD6C1}"/>
              </a:ext>
            </a:extLst>
          </p:cNvPr>
          <p:cNvSpPr txBox="1"/>
          <p:nvPr/>
        </p:nvSpPr>
        <p:spPr>
          <a:xfrm>
            <a:off x="2304548" y="6025573"/>
            <a:ext cx="7446526" cy="369332"/>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The source file of Data Collection can be accessed through </a:t>
            </a:r>
            <a:r>
              <a:rPr lang="en-US" sz="1800" dirty="0">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9E2AE-538A-B33F-4A6A-3822065AEF0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159316-5536-091A-DC03-E4D1FF8D24B2}"/>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8062620A-9260-F9F3-E2AB-9270B0A7ADA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indent="0">
              <a:buNone/>
            </a:pPr>
            <a:r>
              <a:rPr lang="en-US" sz="4000" dirty="0">
                <a:latin typeface="Abadi" panose="020B0604020104020204" pitchFamily="34" charset="0"/>
              </a:rPr>
              <a:t>Flight Number vs. Payload Mass</a:t>
            </a:r>
          </a:p>
        </p:txBody>
      </p:sp>
      <p:sp>
        <p:nvSpPr>
          <p:cNvPr id="2" name="Content Placeholder 4">
            <a:extLst>
              <a:ext uri="{FF2B5EF4-FFF2-40B4-BE49-F238E27FC236}">
                <a16:creationId xmlns:a16="http://schemas.microsoft.com/office/drawing/2014/main" id="{88DF8BE1-46BC-EB57-100A-379099323C22}"/>
              </a:ext>
            </a:extLst>
          </p:cNvPr>
          <p:cNvSpPr txBox="1">
            <a:spLocks/>
          </p:cNvSpPr>
          <p:nvPr/>
        </p:nvSpPr>
        <p:spPr>
          <a:xfrm>
            <a:off x="734028" y="1674235"/>
            <a:ext cx="897572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dirty="0">
              <a:latin typeface="Abadi" panose="020B0604020104020204" pitchFamily="34" charset="0"/>
            </a:endParaRPr>
          </a:p>
          <a:p>
            <a:pPr marL="0" indent="0">
              <a:buNone/>
            </a:pPr>
            <a:endParaRPr lang="en-US" sz="1900" dirty="0">
              <a:latin typeface="Abadi" panose="020B0604020104020204" pitchFamily="34" charset="0"/>
            </a:endParaRPr>
          </a:p>
          <a:p>
            <a:pPr marL="0" indent="0">
              <a:buNone/>
            </a:pPr>
            <a:endParaRPr lang="en-US" sz="1900" dirty="0">
              <a:latin typeface="Abadi" panose="020B0604020104020204" pitchFamily="34" charset="0"/>
            </a:endParaRPr>
          </a:p>
          <a:p>
            <a:pPr marL="0" indent="0">
              <a:buNone/>
            </a:pPr>
            <a:endParaRPr lang="en-US" sz="1900" dirty="0">
              <a:latin typeface="Abadi" panose="020B0604020104020204" pitchFamily="34" charset="0"/>
            </a:endParaRPr>
          </a:p>
          <a:p>
            <a:pPr marL="0" indent="0">
              <a:buNone/>
            </a:pPr>
            <a:endParaRPr lang="en-US" sz="1900" dirty="0">
              <a:latin typeface="Abadi" panose="020B0604020104020204" pitchFamily="34" charset="0"/>
            </a:endParaRPr>
          </a:p>
          <a:p>
            <a:pPr marL="0" indent="0">
              <a:buNone/>
            </a:pPr>
            <a:endParaRPr lang="en-US" sz="1900" dirty="0">
              <a:latin typeface="Abadi" panose="020B0604020104020204" pitchFamily="34" charset="0"/>
            </a:endParaRPr>
          </a:p>
          <a:p>
            <a:pPr marL="0" indent="0">
              <a:buNone/>
            </a:pPr>
            <a:endParaRPr lang="en-US" sz="1900" dirty="0">
              <a:latin typeface="Abadi" panose="020B0604020104020204" pitchFamily="34" charset="0"/>
            </a:endParaRPr>
          </a:p>
          <a:p>
            <a:pPr marL="0" indent="0">
              <a:buNone/>
            </a:pPr>
            <a:endParaRPr lang="en-US" sz="1900" dirty="0">
              <a:latin typeface="Abadi" panose="020B0604020104020204" pitchFamily="34" charset="0"/>
            </a:endParaRPr>
          </a:p>
          <a:p>
            <a:pPr marL="342900" indent="-342900">
              <a:buAutoNum type="arabicPeriod"/>
            </a:pPr>
            <a:r>
              <a:rPr lang="en-US" sz="1900" dirty="0">
                <a:latin typeface="Abadi" panose="020B0604020104020204" pitchFamily="34" charset="0"/>
              </a:rPr>
              <a:t>As flight number increase, first stage is more likely to land successfully.</a:t>
            </a:r>
          </a:p>
          <a:p>
            <a:pPr marL="342900" indent="-342900">
              <a:buAutoNum type="arabicPeriod"/>
            </a:pPr>
            <a:endParaRPr lang="en-US" sz="1900" dirty="0">
              <a:latin typeface="Abadi" panose="020B0604020104020204" pitchFamily="34" charset="0"/>
            </a:endParaRPr>
          </a:p>
          <a:p>
            <a:pPr marL="342900" indent="-342900">
              <a:buAutoNum type="arabicPeriod"/>
            </a:pPr>
            <a:r>
              <a:rPr lang="en-US" sz="1900" dirty="0">
                <a:latin typeface="Abadi" panose="020B0604020104020204" pitchFamily="34" charset="0"/>
              </a:rPr>
              <a:t>As payload mass increase, the less likely the first stage will return</a:t>
            </a:r>
          </a:p>
        </p:txBody>
      </p:sp>
      <p:pic>
        <p:nvPicPr>
          <p:cNvPr id="7" name="Picture 6">
            <a:extLst>
              <a:ext uri="{FF2B5EF4-FFF2-40B4-BE49-F238E27FC236}">
                <a16:creationId xmlns:a16="http://schemas.microsoft.com/office/drawing/2014/main" id="{BE2A9FE1-6514-C515-C328-C690D4A54665}"/>
              </a:ext>
            </a:extLst>
          </p:cNvPr>
          <p:cNvPicPr>
            <a:picLocks noChangeAspect="1"/>
          </p:cNvPicPr>
          <p:nvPr/>
        </p:nvPicPr>
        <p:blipFill>
          <a:blip r:embed="rId2"/>
          <a:stretch>
            <a:fillRect/>
          </a:stretch>
        </p:blipFill>
        <p:spPr>
          <a:xfrm>
            <a:off x="734028" y="2411227"/>
            <a:ext cx="10412914" cy="2035545"/>
          </a:xfrm>
          <a:prstGeom prst="rect">
            <a:avLst/>
          </a:prstGeom>
        </p:spPr>
      </p:pic>
    </p:spTree>
    <p:extLst>
      <p:ext uri="{BB962C8B-B14F-4D97-AF65-F5344CB8AC3E}">
        <p14:creationId xmlns:p14="http://schemas.microsoft.com/office/powerpoint/2010/main" val="287452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3501B-2F90-E2EB-E88D-DF0F7B7D601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6ABE55-77BC-30AE-4FCB-094E79FF0A8F}"/>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C809246F-9CDD-340C-64A4-D472CE320B4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indent="0">
              <a:buNone/>
            </a:pPr>
            <a:r>
              <a:rPr lang="en-US" sz="4000" dirty="0">
                <a:latin typeface="Abadi" panose="020B0604020104020204" pitchFamily="34" charset="0"/>
              </a:rPr>
              <a:t>Flight Number vs. Launch Site</a:t>
            </a:r>
          </a:p>
        </p:txBody>
      </p:sp>
      <p:sp>
        <p:nvSpPr>
          <p:cNvPr id="2" name="Content Placeholder 4">
            <a:extLst>
              <a:ext uri="{FF2B5EF4-FFF2-40B4-BE49-F238E27FC236}">
                <a16:creationId xmlns:a16="http://schemas.microsoft.com/office/drawing/2014/main" id="{1134768C-A9A9-6F77-A9CE-022524A94613}"/>
              </a:ext>
            </a:extLst>
          </p:cNvPr>
          <p:cNvSpPr txBox="1">
            <a:spLocks/>
          </p:cNvSpPr>
          <p:nvPr/>
        </p:nvSpPr>
        <p:spPr>
          <a:xfrm>
            <a:off x="734028" y="1674235"/>
            <a:ext cx="470633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dirty="0">
              <a:latin typeface="Abadi" panose="020B0604020104020204" pitchFamily="34" charset="0"/>
            </a:endParaRPr>
          </a:p>
          <a:p>
            <a:pPr marL="0" indent="0">
              <a:buNone/>
            </a:pPr>
            <a:endParaRPr lang="en-US" sz="1900" dirty="0">
              <a:latin typeface="Abadi" panose="020B0604020104020204" pitchFamily="34" charset="0"/>
            </a:endParaRPr>
          </a:p>
          <a:p>
            <a:pPr marL="342900" indent="-342900">
              <a:buAutoNum type="arabicPeriod"/>
            </a:pPr>
            <a:r>
              <a:rPr lang="en-US" sz="1900" dirty="0">
                <a:latin typeface="Abadi" panose="020B0604020104020204" pitchFamily="34" charset="0"/>
              </a:rPr>
              <a:t>High proportion of KSC LC 39A land successfully.</a:t>
            </a:r>
          </a:p>
          <a:p>
            <a:pPr marL="342900" indent="-342900">
              <a:buAutoNum type="arabicPeriod"/>
            </a:pPr>
            <a:endParaRPr lang="en-US" sz="1900" dirty="0">
              <a:latin typeface="Abadi" panose="020B0604020104020204" pitchFamily="34" charset="0"/>
            </a:endParaRPr>
          </a:p>
          <a:p>
            <a:pPr marL="342900" indent="-342900">
              <a:buAutoNum type="arabicPeriod"/>
            </a:pPr>
            <a:r>
              <a:rPr lang="en-US" sz="1900" dirty="0">
                <a:latin typeface="Abadi" panose="020B0604020104020204" pitchFamily="34" charset="0"/>
              </a:rPr>
              <a:t>As Flight Number increases, it more likely to land successfully</a:t>
            </a:r>
          </a:p>
        </p:txBody>
      </p:sp>
      <p:pic>
        <p:nvPicPr>
          <p:cNvPr id="5" name="Picture 4">
            <a:extLst>
              <a:ext uri="{FF2B5EF4-FFF2-40B4-BE49-F238E27FC236}">
                <a16:creationId xmlns:a16="http://schemas.microsoft.com/office/drawing/2014/main" id="{CC6E0F20-0026-22E5-6212-CE83084AF4E9}"/>
              </a:ext>
            </a:extLst>
          </p:cNvPr>
          <p:cNvPicPr>
            <a:picLocks noChangeAspect="1"/>
          </p:cNvPicPr>
          <p:nvPr/>
        </p:nvPicPr>
        <p:blipFill>
          <a:blip r:embed="rId2"/>
          <a:stretch>
            <a:fillRect/>
          </a:stretch>
        </p:blipFill>
        <p:spPr>
          <a:xfrm>
            <a:off x="5790557" y="1291371"/>
            <a:ext cx="4706334" cy="4253131"/>
          </a:xfrm>
          <a:prstGeom prst="rect">
            <a:avLst/>
          </a:prstGeom>
        </p:spPr>
      </p:pic>
    </p:spTree>
    <p:extLst>
      <p:ext uri="{BB962C8B-B14F-4D97-AF65-F5344CB8AC3E}">
        <p14:creationId xmlns:p14="http://schemas.microsoft.com/office/powerpoint/2010/main" val="1508785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9CBAE-D38B-5B1F-CAE7-019F99A9218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138233-7100-88FC-4115-B68CF20846A4}"/>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76DEC84E-3988-4D25-5BEF-783AAE13790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indent="0">
              <a:buNone/>
            </a:pPr>
            <a:r>
              <a:rPr lang="en-US" sz="4000" dirty="0">
                <a:latin typeface="Abadi" panose="020B0604020104020204" pitchFamily="34" charset="0"/>
              </a:rPr>
              <a:t>Payload Mass vs. Launch Site</a:t>
            </a:r>
          </a:p>
        </p:txBody>
      </p:sp>
      <p:sp>
        <p:nvSpPr>
          <p:cNvPr id="2" name="Content Placeholder 4">
            <a:extLst>
              <a:ext uri="{FF2B5EF4-FFF2-40B4-BE49-F238E27FC236}">
                <a16:creationId xmlns:a16="http://schemas.microsoft.com/office/drawing/2014/main" id="{80225929-191C-3860-69AD-8E92D058B29D}"/>
              </a:ext>
            </a:extLst>
          </p:cNvPr>
          <p:cNvSpPr txBox="1">
            <a:spLocks/>
          </p:cNvSpPr>
          <p:nvPr/>
        </p:nvSpPr>
        <p:spPr>
          <a:xfrm>
            <a:off x="734028" y="1674235"/>
            <a:ext cx="470633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dirty="0">
              <a:latin typeface="Abadi" panose="020B0604020104020204" pitchFamily="34" charset="0"/>
            </a:endParaRPr>
          </a:p>
          <a:p>
            <a:pPr marL="0" indent="0">
              <a:buNone/>
            </a:pPr>
            <a:endParaRPr lang="en-US" sz="1900" dirty="0">
              <a:latin typeface="Abadi" panose="020B0604020104020204" pitchFamily="34" charset="0"/>
            </a:endParaRPr>
          </a:p>
          <a:p>
            <a:pPr marL="342900" indent="-342900">
              <a:buAutoNum type="arabicPeriod"/>
            </a:pPr>
            <a:r>
              <a:rPr lang="en-US" sz="1900" dirty="0">
                <a:latin typeface="Abadi" panose="020B0604020104020204" pitchFamily="34" charset="0"/>
              </a:rPr>
              <a:t>There are no rockets launch for heavy payload mass at VAFB-SLC 4E</a:t>
            </a:r>
          </a:p>
          <a:p>
            <a:pPr marL="342900" indent="-342900">
              <a:buAutoNum type="arabicPeriod"/>
            </a:pPr>
            <a:endParaRPr lang="en-US" sz="1900" dirty="0">
              <a:latin typeface="Abadi" panose="020B0604020104020204" pitchFamily="34" charset="0"/>
            </a:endParaRPr>
          </a:p>
          <a:p>
            <a:pPr marL="342900" indent="-342900">
              <a:buAutoNum type="arabicPeriod"/>
            </a:pPr>
            <a:r>
              <a:rPr lang="en-US" sz="1900" dirty="0">
                <a:latin typeface="Abadi" panose="020B0604020104020204" pitchFamily="34" charset="0"/>
              </a:rPr>
              <a:t>Note that heavy payload flights is consider greater than 10,000kg</a:t>
            </a:r>
          </a:p>
        </p:txBody>
      </p:sp>
      <p:pic>
        <p:nvPicPr>
          <p:cNvPr id="6" name="Picture 5">
            <a:extLst>
              <a:ext uri="{FF2B5EF4-FFF2-40B4-BE49-F238E27FC236}">
                <a16:creationId xmlns:a16="http://schemas.microsoft.com/office/drawing/2014/main" id="{A6F072D0-4147-5DA8-A21C-B8EE8644C674}"/>
              </a:ext>
            </a:extLst>
          </p:cNvPr>
          <p:cNvPicPr>
            <a:picLocks noChangeAspect="1"/>
          </p:cNvPicPr>
          <p:nvPr/>
        </p:nvPicPr>
        <p:blipFill>
          <a:blip r:embed="rId2"/>
          <a:stretch>
            <a:fillRect/>
          </a:stretch>
        </p:blipFill>
        <p:spPr>
          <a:xfrm>
            <a:off x="5836596" y="1674235"/>
            <a:ext cx="5366330" cy="3544731"/>
          </a:xfrm>
          <a:prstGeom prst="rect">
            <a:avLst/>
          </a:prstGeom>
        </p:spPr>
      </p:pic>
    </p:spTree>
    <p:extLst>
      <p:ext uri="{BB962C8B-B14F-4D97-AF65-F5344CB8AC3E}">
        <p14:creationId xmlns:p14="http://schemas.microsoft.com/office/powerpoint/2010/main" val="1678649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AA083-D935-EA3B-0465-38CD62ACDE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BDB8FD-611F-50B9-1785-B7730695CAAC}"/>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E9DC707C-087A-7C64-07BF-5D34D51D911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indent="0">
              <a:buNone/>
            </a:pPr>
            <a:r>
              <a:rPr lang="en-US" sz="4000" dirty="0">
                <a:latin typeface="Abadi" panose="020B0604020104020204" pitchFamily="34" charset="0"/>
              </a:rPr>
              <a:t>Success rate by Orbit Type</a:t>
            </a:r>
          </a:p>
        </p:txBody>
      </p:sp>
      <p:sp>
        <p:nvSpPr>
          <p:cNvPr id="2" name="Content Placeholder 4">
            <a:extLst>
              <a:ext uri="{FF2B5EF4-FFF2-40B4-BE49-F238E27FC236}">
                <a16:creationId xmlns:a16="http://schemas.microsoft.com/office/drawing/2014/main" id="{AEA847D7-FD0C-3DFA-EC47-CCBBCEF1003E}"/>
              </a:ext>
            </a:extLst>
          </p:cNvPr>
          <p:cNvSpPr txBox="1">
            <a:spLocks/>
          </p:cNvSpPr>
          <p:nvPr/>
        </p:nvSpPr>
        <p:spPr>
          <a:xfrm>
            <a:off x="734028" y="1674235"/>
            <a:ext cx="470633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dirty="0">
              <a:latin typeface="Abadi" panose="020B0604020104020204" pitchFamily="34" charset="0"/>
            </a:endParaRPr>
          </a:p>
          <a:p>
            <a:pPr marL="0" indent="0">
              <a:buNone/>
            </a:pPr>
            <a:endParaRPr lang="en-US" sz="1900" dirty="0">
              <a:latin typeface="Abadi" panose="020B0604020104020204" pitchFamily="34" charset="0"/>
            </a:endParaRPr>
          </a:p>
          <a:p>
            <a:pPr marL="342900" indent="-342900">
              <a:buAutoNum type="arabicPeriod"/>
            </a:pPr>
            <a:r>
              <a:rPr lang="en-US" sz="1900" dirty="0">
                <a:latin typeface="Abadi" panose="020B0604020104020204" pitchFamily="34" charset="0"/>
              </a:rPr>
              <a:t>These Orbits have 100% success rate for landing:</a:t>
            </a:r>
          </a:p>
          <a:p>
            <a:pPr marL="800100" lvl="1" indent="-342900">
              <a:buAutoNum type="arabicPeriod"/>
            </a:pPr>
            <a:r>
              <a:rPr lang="en-US" sz="1900" dirty="0">
                <a:latin typeface="Abadi" panose="020B0604020104020204" pitchFamily="34" charset="0"/>
              </a:rPr>
              <a:t>ES-L1</a:t>
            </a:r>
          </a:p>
          <a:p>
            <a:pPr marL="800100" lvl="1" indent="-342900">
              <a:buAutoNum type="arabicPeriod"/>
            </a:pPr>
            <a:r>
              <a:rPr lang="en-US" sz="1900" dirty="0">
                <a:latin typeface="Abadi" panose="020B0604020104020204" pitchFamily="34" charset="0"/>
              </a:rPr>
              <a:t>GEO</a:t>
            </a:r>
          </a:p>
          <a:p>
            <a:pPr marL="800100" lvl="1" indent="-342900">
              <a:buAutoNum type="arabicPeriod"/>
            </a:pPr>
            <a:r>
              <a:rPr lang="en-US" sz="1900" dirty="0">
                <a:latin typeface="Abadi" panose="020B0604020104020204" pitchFamily="34" charset="0"/>
              </a:rPr>
              <a:t>HEO</a:t>
            </a:r>
          </a:p>
          <a:p>
            <a:pPr marL="800100" lvl="1" indent="-342900">
              <a:buAutoNum type="arabicPeriod"/>
            </a:pPr>
            <a:r>
              <a:rPr lang="en-US" sz="1900" dirty="0">
                <a:latin typeface="Abadi" panose="020B0604020104020204" pitchFamily="34" charset="0"/>
              </a:rPr>
              <a:t>SSO</a:t>
            </a:r>
          </a:p>
          <a:p>
            <a:pPr marL="342900" indent="-342900">
              <a:buAutoNum type="arabicPeriod"/>
            </a:pPr>
            <a:endParaRPr lang="en-US" sz="1900" dirty="0">
              <a:latin typeface="Abadi" panose="020B0604020104020204" pitchFamily="34" charset="0"/>
            </a:endParaRPr>
          </a:p>
          <a:p>
            <a:pPr marL="342900" indent="-342900">
              <a:buAutoNum type="arabicPeriod"/>
            </a:pPr>
            <a:r>
              <a:rPr lang="en-US" sz="1900" dirty="0">
                <a:latin typeface="Abadi" panose="020B0604020104020204" pitchFamily="34" charset="0"/>
              </a:rPr>
              <a:t>All landing from SO Orbit failed.</a:t>
            </a:r>
          </a:p>
          <a:p>
            <a:pPr marL="457200" lvl="1" indent="0">
              <a:buNone/>
            </a:pPr>
            <a:endParaRPr lang="en-US" sz="1900" dirty="0">
              <a:latin typeface="Abadi" panose="020B0604020104020204" pitchFamily="34" charset="0"/>
            </a:endParaRPr>
          </a:p>
          <a:p>
            <a:pPr marL="800100" lvl="1" indent="-342900">
              <a:buAutoNum type="arabicPeriod"/>
            </a:pPr>
            <a:endParaRPr lang="en-US" sz="1900" dirty="0">
              <a:latin typeface="Abadi" panose="020B0604020104020204" pitchFamily="34" charset="0"/>
            </a:endParaRPr>
          </a:p>
          <a:p>
            <a:pPr marL="800100" lvl="1" indent="-342900">
              <a:buAutoNum type="arabicPeriod"/>
            </a:pPr>
            <a:endParaRPr lang="en-US" sz="1900" dirty="0">
              <a:latin typeface="Abadi" panose="020B0604020104020204" pitchFamily="34" charset="0"/>
            </a:endParaRPr>
          </a:p>
          <a:p>
            <a:pPr marL="457200" lvl="1" indent="0">
              <a:buNone/>
            </a:pPr>
            <a:endParaRPr lang="en-US" sz="1900" dirty="0">
              <a:latin typeface="Abadi" panose="020B0604020104020204" pitchFamily="34" charset="0"/>
            </a:endParaRPr>
          </a:p>
        </p:txBody>
      </p:sp>
      <p:pic>
        <p:nvPicPr>
          <p:cNvPr id="5" name="Picture 4">
            <a:extLst>
              <a:ext uri="{FF2B5EF4-FFF2-40B4-BE49-F238E27FC236}">
                <a16:creationId xmlns:a16="http://schemas.microsoft.com/office/drawing/2014/main" id="{F8A64A94-76F1-EC10-7BC6-43B6D4B273F2}"/>
              </a:ext>
            </a:extLst>
          </p:cNvPr>
          <p:cNvPicPr>
            <a:picLocks noChangeAspect="1"/>
          </p:cNvPicPr>
          <p:nvPr/>
        </p:nvPicPr>
        <p:blipFill>
          <a:blip r:embed="rId2"/>
          <a:stretch>
            <a:fillRect/>
          </a:stretch>
        </p:blipFill>
        <p:spPr>
          <a:xfrm>
            <a:off x="6188485" y="1628445"/>
            <a:ext cx="5052573" cy="3856381"/>
          </a:xfrm>
          <a:prstGeom prst="rect">
            <a:avLst/>
          </a:prstGeom>
        </p:spPr>
      </p:pic>
    </p:spTree>
    <p:extLst>
      <p:ext uri="{BB962C8B-B14F-4D97-AF65-F5344CB8AC3E}">
        <p14:creationId xmlns:p14="http://schemas.microsoft.com/office/powerpoint/2010/main" val="3238599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908"/>
            <a:ext cx="3932238" cy="3811588"/>
          </a:xfrm>
          <a:prstGeom prst="rect">
            <a:avLst/>
          </a:prstGeom>
        </p:spPr>
        <p:txBody>
          <a:bodyPr>
            <a:normAutofit/>
          </a:bodyPr>
          <a:lstStyle/>
          <a:p>
            <a:pPr>
              <a:lnSpc>
                <a:spcPct val="100000"/>
              </a:lnSpc>
              <a:spcBef>
                <a:spcPts val="1400"/>
              </a:spcBef>
            </a:pPr>
            <a:r>
              <a:rPr lang="en-CA" sz="1900" dirty="0">
                <a:solidFill>
                  <a:schemeClr val="accent3">
                    <a:lumMod val="25000"/>
                  </a:schemeClr>
                </a:solidFill>
                <a:latin typeface="Abadi" panose="020B0604020104020204" pitchFamily="34" charset="0"/>
              </a:rPr>
              <a:t>LEO Orbit appears to be related to the number of flights of having successful landing</a:t>
            </a:r>
          </a:p>
          <a:p>
            <a:pPr>
              <a:lnSpc>
                <a:spcPct val="100000"/>
              </a:lnSpc>
              <a:spcBef>
                <a:spcPts val="1400"/>
              </a:spcBef>
            </a:pPr>
            <a:endParaRPr lang="en-CA" sz="1900" dirty="0">
              <a:solidFill>
                <a:schemeClr val="accent3">
                  <a:lumMod val="25000"/>
                </a:schemeClr>
              </a:solidFill>
              <a:latin typeface="Abadi" panose="020B0604020104020204" pitchFamily="34" charset="0"/>
            </a:endParaRPr>
          </a:p>
          <a:p>
            <a:pPr>
              <a:lnSpc>
                <a:spcPct val="100000"/>
              </a:lnSpc>
              <a:spcBef>
                <a:spcPts val="1400"/>
              </a:spcBef>
            </a:pPr>
            <a:r>
              <a:rPr lang="en-CA" sz="1900" dirty="0">
                <a:solidFill>
                  <a:schemeClr val="accent3">
                    <a:lumMod val="25000"/>
                  </a:schemeClr>
                </a:solidFill>
                <a:latin typeface="Abadi" panose="020B0604020104020204" pitchFamily="34" charset="0"/>
              </a:rPr>
              <a:t>There’s seems to have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D12492C6-43A5-320D-0A5F-CF0C05577ED4}"/>
              </a:ext>
            </a:extLst>
          </p:cNvPr>
          <p:cNvPicPr>
            <a:picLocks noChangeAspect="1"/>
          </p:cNvPicPr>
          <p:nvPr/>
        </p:nvPicPr>
        <p:blipFill>
          <a:blip r:embed="rId3"/>
          <a:stretch>
            <a:fillRect/>
          </a:stretch>
        </p:blipFill>
        <p:spPr>
          <a:xfrm>
            <a:off x="6132909" y="1813560"/>
            <a:ext cx="5152702" cy="38115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92288"/>
            <a:ext cx="3932238" cy="3811588"/>
          </a:xfrm>
          <a:prstGeom prst="rect">
            <a:avLst/>
          </a:prstGeom>
        </p:spPr>
        <p:txBody>
          <a:bodyPr>
            <a:normAutofit/>
          </a:bodyPr>
          <a:lstStyle/>
          <a:p>
            <a:pPr>
              <a:lnSpc>
                <a:spcPct val="100000"/>
              </a:lnSpc>
              <a:spcBef>
                <a:spcPts val="1400"/>
              </a:spcBef>
            </a:pPr>
            <a:r>
              <a:rPr lang="en-US" sz="1900" dirty="0">
                <a:solidFill>
                  <a:schemeClr val="accent3">
                    <a:lumMod val="25000"/>
                  </a:schemeClr>
                </a:solidFill>
                <a:latin typeface="Abadi" panose="020B0604020104020204" pitchFamily="34" charset="0"/>
              </a:rPr>
              <a:t>With heavy payloads, the successful landing are higher for Polar, LEO and ISS Orbit.</a:t>
            </a:r>
          </a:p>
          <a:p>
            <a:pPr>
              <a:lnSpc>
                <a:spcPct val="100000"/>
              </a:lnSpc>
              <a:spcBef>
                <a:spcPts val="1400"/>
              </a:spcBef>
            </a:pP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1900" dirty="0">
                <a:solidFill>
                  <a:schemeClr val="accent3">
                    <a:lumMod val="25000"/>
                  </a:schemeClr>
                </a:solidFill>
                <a:latin typeface="Abadi" panose="020B0604020104020204" pitchFamily="34" charset="0"/>
              </a:rPr>
              <a:t>GTO cannot distinguish as the successful and unsuccessful landing are both there.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1A82B80A-251C-1FFC-C27D-0FCA96D39FF5}"/>
              </a:ext>
            </a:extLst>
          </p:cNvPr>
          <p:cNvPicPr>
            <a:picLocks noChangeAspect="1"/>
          </p:cNvPicPr>
          <p:nvPr/>
        </p:nvPicPr>
        <p:blipFill>
          <a:blip r:embed="rId3"/>
          <a:stretch>
            <a:fillRect/>
          </a:stretch>
        </p:blipFill>
        <p:spPr>
          <a:xfrm>
            <a:off x="5852509" y="1568196"/>
            <a:ext cx="5605463" cy="40767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71D28-772A-0F7B-284C-7A693C6AEC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F84FFD-AD49-7F48-5B05-4C1057034AE4}"/>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E6492139-4921-5007-4B85-FF340818F70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indent="0">
              <a:buNone/>
            </a:pPr>
            <a:r>
              <a:rPr lang="en-US" sz="4000" dirty="0">
                <a:latin typeface="Abadi" panose="020B0604020104020204" pitchFamily="34" charset="0"/>
              </a:rPr>
              <a:t>Yearly Trend of Success Launch</a:t>
            </a:r>
          </a:p>
        </p:txBody>
      </p:sp>
      <p:sp>
        <p:nvSpPr>
          <p:cNvPr id="2" name="Content Placeholder 4">
            <a:extLst>
              <a:ext uri="{FF2B5EF4-FFF2-40B4-BE49-F238E27FC236}">
                <a16:creationId xmlns:a16="http://schemas.microsoft.com/office/drawing/2014/main" id="{811FAA74-F416-459A-E5CF-062C62890D7C}"/>
              </a:ext>
            </a:extLst>
          </p:cNvPr>
          <p:cNvSpPr txBox="1">
            <a:spLocks/>
          </p:cNvSpPr>
          <p:nvPr/>
        </p:nvSpPr>
        <p:spPr>
          <a:xfrm>
            <a:off x="734028" y="1674235"/>
            <a:ext cx="470633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900" dirty="0">
              <a:latin typeface="Abadi" panose="020B0604020104020204" pitchFamily="34" charset="0"/>
            </a:endParaRPr>
          </a:p>
          <a:p>
            <a:pPr marL="0" indent="0">
              <a:buNone/>
            </a:pPr>
            <a:endParaRPr lang="en-US" sz="1900" dirty="0">
              <a:latin typeface="Abadi" panose="020B0604020104020204" pitchFamily="34" charset="0"/>
            </a:endParaRPr>
          </a:p>
          <a:p>
            <a:pPr marL="342900" indent="-342900">
              <a:buAutoNum type="arabicPeriod"/>
            </a:pPr>
            <a:r>
              <a:rPr lang="en-US" sz="1900" dirty="0">
                <a:latin typeface="Abadi" panose="020B0604020104020204" pitchFamily="34" charset="0"/>
              </a:rPr>
              <a:t>Success rate of landing kept increasing from since 2013 until 2017.</a:t>
            </a:r>
          </a:p>
          <a:p>
            <a:pPr marL="342900" indent="-342900">
              <a:buAutoNum type="arabicPeriod"/>
            </a:pPr>
            <a:endParaRPr lang="en-US" sz="1900" dirty="0">
              <a:latin typeface="Abadi" panose="020B0604020104020204" pitchFamily="34" charset="0"/>
            </a:endParaRPr>
          </a:p>
          <a:p>
            <a:pPr marL="342900" indent="-342900">
              <a:buAutoNum type="arabicPeriod"/>
            </a:pPr>
            <a:r>
              <a:rPr lang="en-US" sz="1900" dirty="0">
                <a:latin typeface="Abadi" panose="020B0604020104020204" pitchFamily="34" charset="0"/>
              </a:rPr>
              <a:t>The success rate dropped in 2018 but bounced higher than 2017 in 2019.</a:t>
            </a:r>
          </a:p>
          <a:p>
            <a:pPr marL="457200" lvl="1" indent="0">
              <a:buNone/>
            </a:pPr>
            <a:endParaRPr lang="en-US" sz="1100" dirty="0">
              <a:latin typeface="Abadi Extra Light" panose="020B0604020104020204" pitchFamily="34" charset="0"/>
            </a:endParaRPr>
          </a:p>
          <a:p>
            <a:pPr marL="800100" lvl="1" indent="-342900">
              <a:buAutoNum type="arabicPeriod"/>
            </a:pPr>
            <a:endParaRPr lang="en-US" sz="1100" dirty="0">
              <a:latin typeface="Abadi Extra Light" panose="020B0604020104020204" pitchFamily="34" charset="0"/>
            </a:endParaRPr>
          </a:p>
          <a:p>
            <a:pPr marL="800100" lvl="1" indent="-342900">
              <a:buAutoNum type="arabicPeriod"/>
            </a:pPr>
            <a:endParaRPr lang="en-US" sz="1100" dirty="0">
              <a:latin typeface="Abadi Extra Light" panose="020B0604020104020204" pitchFamily="34" charset="0"/>
            </a:endParaRPr>
          </a:p>
          <a:p>
            <a:pPr marL="457200" lvl="1" indent="0">
              <a:buNone/>
            </a:pPr>
            <a:endParaRPr lang="en-US" sz="1100" dirty="0">
              <a:latin typeface="Abadi Extra Light" panose="020B0604020104020204" pitchFamily="34" charset="0"/>
            </a:endParaRPr>
          </a:p>
        </p:txBody>
      </p:sp>
      <p:pic>
        <p:nvPicPr>
          <p:cNvPr id="6" name="Picture 5">
            <a:extLst>
              <a:ext uri="{FF2B5EF4-FFF2-40B4-BE49-F238E27FC236}">
                <a16:creationId xmlns:a16="http://schemas.microsoft.com/office/drawing/2014/main" id="{313B249D-50F0-513D-FBFF-60BF6AEF1595}"/>
              </a:ext>
            </a:extLst>
          </p:cNvPr>
          <p:cNvPicPr>
            <a:picLocks noChangeAspect="1"/>
          </p:cNvPicPr>
          <p:nvPr/>
        </p:nvPicPr>
        <p:blipFill>
          <a:blip r:embed="rId2"/>
          <a:stretch>
            <a:fillRect/>
          </a:stretch>
        </p:blipFill>
        <p:spPr>
          <a:xfrm>
            <a:off x="5394973" y="1947553"/>
            <a:ext cx="5890638" cy="3648575"/>
          </a:xfrm>
          <a:prstGeom prst="rect">
            <a:avLst/>
          </a:prstGeom>
        </p:spPr>
      </p:pic>
    </p:spTree>
    <p:extLst>
      <p:ext uri="{BB962C8B-B14F-4D97-AF65-F5344CB8AC3E}">
        <p14:creationId xmlns:p14="http://schemas.microsoft.com/office/powerpoint/2010/main" val="2464745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E632AA3E-2D92-E1F8-CC7D-222E179B5FA4}"/>
              </a:ext>
            </a:extLst>
          </p:cNvPr>
          <p:cNvPicPr>
            <a:picLocks noChangeAspect="1"/>
          </p:cNvPicPr>
          <p:nvPr/>
        </p:nvPicPr>
        <p:blipFill>
          <a:blip r:embed="rId3"/>
          <a:stretch>
            <a:fillRect/>
          </a:stretch>
        </p:blipFill>
        <p:spPr>
          <a:xfrm>
            <a:off x="2216924" y="1604961"/>
            <a:ext cx="7758151" cy="365089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endParaRPr lang="en-US" dirty="0">
              <a:solidFill>
                <a:srgbClr val="0B49CB"/>
              </a:solidFill>
              <a:latin typeface="Abadi"/>
            </a:endParaRPr>
          </a:p>
        </p:txBody>
      </p:sp>
      <p:pic>
        <p:nvPicPr>
          <p:cNvPr id="6" name="Picture 5" descr="A screenshot of a computer&#10;&#10;Description automatically generated">
            <a:extLst>
              <a:ext uri="{FF2B5EF4-FFF2-40B4-BE49-F238E27FC236}">
                <a16:creationId xmlns:a16="http://schemas.microsoft.com/office/drawing/2014/main" id="{C5298313-A1AD-EC99-3C5E-26204CD1D54D}"/>
              </a:ext>
            </a:extLst>
          </p:cNvPr>
          <p:cNvPicPr>
            <a:picLocks noChangeAspect="1"/>
          </p:cNvPicPr>
          <p:nvPr/>
        </p:nvPicPr>
        <p:blipFill>
          <a:blip r:embed="rId3"/>
          <a:stretch>
            <a:fillRect/>
          </a:stretch>
        </p:blipFill>
        <p:spPr>
          <a:xfrm>
            <a:off x="437472" y="2286912"/>
            <a:ext cx="11317056" cy="228417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descr="A screenshot of a computer&#10;&#10;Description automatically generated">
            <a:extLst>
              <a:ext uri="{FF2B5EF4-FFF2-40B4-BE49-F238E27FC236}">
                <a16:creationId xmlns:a16="http://schemas.microsoft.com/office/drawing/2014/main" id="{243C82DE-615B-79A2-1701-53A51F60A4AA}"/>
              </a:ext>
            </a:extLst>
          </p:cNvPr>
          <p:cNvPicPr>
            <a:picLocks noChangeAspect="1"/>
          </p:cNvPicPr>
          <p:nvPr/>
        </p:nvPicPr>
        <p:blipFill>
          <a:blip r:embed="rId3"/>
          <a:stretch>
            <a:fillRect/>
          </a:stretch>
        </p:blipFill>
        <p:spPr>
          <a:xfrm>
            <a:off x="1803212" y="1962382"/>
            <a:ext cx="8283160" cy="29332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5110A060-0F99-4822-3630-579E1C81ADA7}"/>
              </a:ext>
            </a:extLst>
          </p:cNvPr>
          <p:cNvPicPr>
            <a:picLocks noChangeAspect="1"/>
          </p:cNvPicPr>
          <p:nvPr/>
        </p:nvPicPr>
        <p:blipFill>
          <a:blip r:embed="rId3"/>
          <a:stretch>
            <a:fillRect/>
          </a:stretch>
        </p:blipFill>
        <p:spPr>
          <a:xfrm>
            <a:off x="1954649" y="1932181"/>
            <a:ext cx="8146324" cy="299363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descr="A screenshot of a computer&#10;&#10;Description automatically generated">
            <a:extLst>
              <a:ext uri="{FF2B5EF4-FFF2-40B4-BE49-F238E27FC236}">
                <a16:creationId xmlns:a16="http://schemas.microsoft.com/office/drawing/2014/main" id="{AAAABCBD-EF55-C178-480B-508C45BA4954}"/>
              </a:ext>
            </a:extLst>
          </p:cNvPr>
          <p:cNvPicPr>
            <a:picLocks noChangeAspect="1"/>
          </p:cNvPicPr>
          <p:nvPr/>
        </p:nvPicPr>
        <p:blipFill>
          <a:blip r:embed="rId3"/>
          <a:stretch>
            <a:fillRect/>
          </a:stretch>
        </p:blipFill>
        <p:spPr>
          <a:xfrm>
            <a:off x="1428596" y="1622600"/>
            <a:ext cx="9334807" cy="36128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88BC4468-992A-36E1-9DCC-0DFCD03B136E}"/>
              </a:ext>
            </a:extLst>
          </p:cNvPr>
          <p:cNvPicPr>
            <a:picLocks noChangeAspect="1"/>
          </p:cNvPicPr>
          <p:nvPr/>
        </p:nvPicPr>
        <p:blipFill>
          <a:blip r:embed="rId3"/>
          <a:stretch>
            <a:fillRect/>
          </a:stretch>
        </p:blipFill>
        <p:spPr>
          <a:xfrm>
            <a:off x="2032577" y="1524924"/>
            <a:ext cx="8126846" cy="406342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DBABF350-73EE-0B61-E710-3D99A8BB495D}"/>
              </a:ext>
            </a:extLst>
          </p:cNvPr>
          <p:cNvSpPr txBox="1"/>
          <p:nvPr/>
        </p:nvSpPr>
        <p:spPr>
          <a:xfrm>
            <a:off x="770010" y="1443788"/>
            <a:ext cx="10687962" cy="2492990"/>
          </a:xfrm>
          <a:prstGeom prst="rect">
            <a:avLst/>
          </a:prstGeom>
          <a:noFill/>
        </p:spPr>
        <p:txBody>
          <a:bodyPr wrap="square" rtlCol="0">
            <a:spAutoFit/>
          </a:bodyPr>
          <a:lstStyle/>
          <a:p>
            <a:r>
              <a:rPr lang="en-US" sz="1600" b="1" dirty="0">
                <a:latin typeface="Abadi" panose="020B0604020104020204" pitchFamily="34" charset="0"/>
                <a:cs typeface="Calibri" panose="020F0502020204030204" pitchFamily="34" charset="0"/>
              </a:rPr>
              <a:t>Summary of Methodologies</a:t>
            </a:r>
          </a:p>
          <a:p>
            <a:pPr marL="285750" indent="-285750">
              <a:buFont typeface="Arial" panose="020B0604020202020204" pitchFamily="34" charset="0"/>
              <a:buChar char="•"/>
            </a:pPr>
            <a:endParaRPr lang="en-US" sz="1400" dirty="0">
              <a:latin typeface="Abadi" panose="020B0604020104020204" pitchFamily="34" charset="0"/>
            </a:endParaRPr>
          </a:p>
          <a:p>
            <a:pPr marL="285750" indent="-285750">
              <a:buFont typeface="Arial" panose="020B0604020202020204" pitchFamily="34" charset="0"/>
              <a:buChar char="•"/>
            </a:pPr>
            <a:r>
              <a:rPr lang="en-US" sz="1400" b="1" dirty="0">
                <a:latin typeface="Abadi Extra Light" panose="020B0604020104020204" pitchFamily="34" charset="0"/>
              </a:rPr>
              <a:t>Collect</a:t>
            </a:r>
            <a:r>
              <a:rPr lang="en-US" sz="1400" dirty="0">
                <a:latin typeface="Abadi Extra Light" panose="020B0604020104020204" pitchFamily="34" charset="0"/>
              </a:rPr>
              <a:t> data with SpaceX REST API and web scraping</a:t>
            </a:r>
          </a:p>
          <a:p>
            <a:pPr marL="285750" indent="-285750">
              <a:buFont typeface="Arial" panose="020B0604020202020204" pitchFamily="34" charset="0"/>
              <a:buChar char="•"/>
            </a:pPr>
            <a:r>
              <a:rPr lang="en-US" sz="1400" b="1" dirty="0">
                <a:latin typeface="Abadi Extra Light" panose="020B0604020104020204" pitchFamily="34" charset="0"/>
              </a:rPr>
              <a:t>Exploratory Data Analysis (EDA) </a:t>
            </a:r>
            <a:r>
              <a:rPr lang="en-US" sz="1400" dirty="0">
                <a:latin typeface="Abadi Extra Light" panose="020B0604020104020204" pitchFamily="34" charset="0"/>
              </a:rPr>
              <a:t>focusing on:</a:t>
            </a:r>
          </a:p>
          <a:p>
            <a:r>
              <a:rPr lang="en-US" sz="1400" dirty="0">
                <a:latin typeface="Abadi Extra Light" panose="020B0604020104020204" pitchFamily="34" charset="0"/>
              </a:rPr>
              <a:t>      payload mass, launch site, flight number, and year trend</a:t>
            </a:r>
          </a:p>
          <a:p>
            <a:pPr marL="285750" indent="-285750">
              <a:buFont typeface="Arial" panose="020B0604020202020204" pitchFamily="34" charset="0"/>
              <a:buChar char="•"/>
            </a:pPr>
            <a:r>
              <a:rPr lang="en-MY" sz="1400" b="1" dirty="0" err="1">
                <a:solidFill>
                  <a:srgbClr val="000000"/>
                </a:solidFill>
                <a:effectLst/>
                <a:latin typeface="Abadi Extra Light" panose="020B0604020104020204" pitchFamily="34" charset="0"/>
              </a:rPr>
              <a:t>Analyze</a:t>
            </a:r>
            <a:r>
              <a:rPr lang="en-MY" sz="1400" dirty="0">
                <a:solidFill>
                  <a:srgbClr val="000000"/>
                </a:solidFill>
                <a:effectLst/>
                <a:latin typeface="Abadi Extra Light" panose="020B0604020104020204" pitchFamily="34" charset="0"/>
              </a:rPr>
              <a:t> data with SQL, calculating the following statistics: total payload, payload range for successful launches, and total # of successful and failed outcomes</a:t>
            </a:r>
          </a:p>
          <a:p>
            <a:pPr marL="285750" indent="-285750">
              <a:buFont typeface="Arial" panose="020B0604020202020204" pitchFamily="34" charset="0"/>
              <a:buChar char="•"/>
            </a:pPr>
            <a:r>
              <a:rPr lang="en-MY" sz="1400" b="1" dirty="0">
                <a:solidFill>
                  <a:srgbClr val="000000"/>
                </a:solidFill>
                <a:effectLst/>
                <a:latin typeface="Abadi Extra Light" panose="020B0604020104020204" pitchFamily="34" charset="0"/>
              </a:rPr>
              <a:t>Explore</a:t>
            </a:r>
            <a:r>
              <a:rPr lang="en-MY" sz="1400" dirty="0">
                <a:solidFill>
                  <a:srgbClr val="000000"/>
                </a:solidFill>
                <a:effectLst/>
                <a:latin typeface="Abadi Extra Light" panose="020B0604020104020204" pitchFamily="34" charset="0"/>
              </a:rPr>
              <a:t> launch site success rates and proximity to geographical markers</a:t>
            </a:r>
          </a:p>
          <a:p>
            <a:pPr marL="285750" indent="-285750">
              <a:buFont typeface="Arial" panose="020B0604020202020204" pitchFamily="34" charset="0"/>
              <a:buChar char="•"/>
            </a:pPr>
            <a:r>
              <a:rPr lang="en-MY" sz="1400" b="1" dirty="0">
                <a:solidFill>
                  <a:srgbClr val="000000"/>
                </a:solidFill>
                <a:effectLst/>
                <a:latin typeface="Abadi Extra Light" panose="020B0604020104020204" pitchFamily="34" charset="0"/>
              </a:rPr>
              <a:t>Visualize</a:t>
            </a:r>
            <a:r>
              <a:rPr lang="en-MY" sz="1400" dirty="0">
                <a:solidFill>
                  <a:srgbClr val="000000"/>
                </a:solidFill>
                <a:effectLst/>
                <a:latin typeface="Abadi Extra Light" panose="020B0604020104020204" pitchFamily="34" charset="0"/>
              </a:rPr>
              <a:t> the launch sites with the most success and successful payload ranges</a:t>
            </a:r>
          </a:p>
          <a:p>
            <a:pPr marL="285750" indent="-285750">
              <a:buFont typeface="Arial" panose="020B0604020202020204" pitchFamily="34" charset="0"/>
              <a:buChar char="•"/>
            </a:pPr>
            <a:r>
              <a:rPr lang="en-MY" sz="1400" b="1" dirty="0">
                <a:solidFill>
                  <a:srgbClr val="000000"/>
                </a:solidFill>
                <a:effectLst/>
                <a:latin typeface="Abadi Extra Light" panose="020B0604020104020204" pitchFamily="34" charset="0"/>
              </a:rPr>
              <a:t>Statistical Modelling </a:t>
            </a:r>
            <a:r>
              <a:rPr lang="en-MY" sz="1400" dirty="0">
                <a:solidFill>
                  <a:srgbClr val="000000"/>
                </a:solidFill>
                <a:effectLst/>
                <a:latin typeface="Abadi Extra Light" panose="020B0604020104020204" pitchFamily="34" charset="0"/>
              </a:rPr>
              <a:t>to predict landing outcomes using logistic regression, SVM, decision tree and KNN</a:t>
            </a:r>
          </a:p>
          <a:p>
            <a:endParaRPr lang="en-US" sz="1400" dirty="0">
              <a:latin typeface="Abadi" panose="020B0604020104020204" pitchFamily="34" charset="0"/>
            </a:endParaRPr>
          </a:p>
        </p:txBody>
      </p:sp>
      <p:sp>
        <p:nvSpPr>
          <p:cNvPr id="3" name="TextBox 2">
            <a:extLst>
              <a:ext uri="{FF2B5EF4-FFF2-40B4-BE49-F238E27FC236}">
                <a16:creationId xmlns:a16="http://schemas.microsoft.com/office/drawing/2014/main" id="{0674EDAE-DFC4-A9D4-6974-3C703FEBDB49}"/>
              </a:ext>
            </a:extLst>
          </p:cNvPr>
          <p:cNvSpPr txBox="1"/>
          <p:nvPr/>
        </p:nvSpPr>
        <p:spPr>
          <a:xfrm>
            <a:off x="770010" y="4334232"/>
            <a:ext cx="5325990" cy="2308324"/>
          </a:xfrm>
          <a:prstGeom prst="rect">
            <a:avLst/>
          </a:prstGeom>
          <a:noFill/>
        </p:spPr>
        <p:txBody>
          <a:bodyPr wrap="square" rtlCol="0">
            <a:spAutoFit/>
          </a:bodyPr>
          <a:lstStyle/>
          <a:p>
            <a:r>
              <a:rPr lang="en-MY" sz="1400" b="1" dirty="0">
                <a:solidFill>
                  <a:srgbClr val="0E0E0E"/>
                </a:solidFill>
                <a:effectLst/>
                <a:latin typeface="Abadi" panose="020B0604020104020204" pitchFamily="34" charset="0"/>
              </a:rPr>
              <a:t>Exploratory Data Analysis:</a:t>
            </a:r>
            <a:endParaRPr lang="en-MY" sz="1400" dirty="0">
              <a:solidFill>
                <a:srgbClr val="0E0E0E"/>
              </a:solidFill>
              <a:effectLst/>
              <a:latin typeface="Abadi" panose="020B0604020104020204" pitchFamily="34" charset="0"/>
            </a:endParaRPr>
          </a:p>
          <a:p>
            <a:endParaRPr lang="en-MY" sz="1400" dirty="0">
              <a:solidFill>
                <a:srgbClr val="0E0E0E"/>
              </a:solidFill>
              <a:effectLst/>
              <a:latin typeface="Abadi" panose="020B0604020104020204" pitchFamily="34" charset="0"/>
            </a:endParaRPr>
          </a:p>
          <a:p>
            <a:pPr marL="285750" indent="-285750">
              <a:buFont typeface="Arial" panose="020B0604020202020204" pitchFamily="34" charset="0"/>
              <a:buChar char="•"/>
            </a:pPr>
            <a:r>
              <a:rPr lang="en-MY" sz="1400" dirty="0">
                <a:solidFill>
                  <a:srgbClr val="0E0E0E"/>
                </a:solidFill>
                <a:effectLst/>
                <a:latin typeface="Abadi Extra Light" panose="020B0604020104020204" pitchFamily="34" charset="0"/>
              </a:rPr>
              <a:t>Launch success </a:t>
            </a:r>
            <a:r>
              <a:rPr lang="en-MY" sz="1400" dirty="0">
                <a:solidFill>
                  <a:srgbClr val="0E0E0E"/>
                </a:solidFill>
                <a:effectLst/>
                <a:latin typeface="Abadi Extra Light" panose="020B0604020104020204" pitchFamily="34" charset="0"/>
                <a:ea typeface="Helvetica Neue" panose="02000503000000020004" pitchFamily="2" charset="0"/>
                <a:cs typeface="Helvetica Neue" panose="02000503000000020004" pitchFamily="2" charset="0"/>
              </a:rPr>
              <a:t>rates</a:t>
            </a:r>
            <a:r>
              <a:rPr lang="en-MY" sz="1400" dirty="0">
                <a:solidFill>
                  <a:srgbClr val="0E0E0E"/>
                </a:solidFill>
                <a:effectLst/>
                <a:latin typeface="Abadi Extra Light" panose="020B0604020104020204" pitchFamily="34" charset="0"/>
              </a:rPr>
              <a:t> have steadily increased over time.</a:t>
            </a:r>
          </a:p>
          <a:p>
            <a:pPr marL="285750" indent="-285750">
              <a:buFont typeface="Arial" panose="020B0604020202020204" pitchFamily="34" charset="0"/>
              <a:buChar char="•"/>
            </a:pPr>
            <a:r>
              <a:rPr lang="en-MY" sz="1400" dirty="0">
                <a:solidFill>
                  <a:srgbClr val="0E0E0E"/>
                </a:solidFill>
                <a:effectLst/>
                <a:latin typeface="Abadi Extra Light" panose="020B0604020104020204" pitchFamily="34" charset="0"/>
              </a:rPr>
              <a:t>KSC LC-39A is the most successful landing site.</a:t>
            </a:r>
          </a:p>
          <a:p>
            <a:pPr marL="285750" indent="-285750">
              <a:buFont typeface="Arial" panose="020B0604020202020204" pitchFamily="34" charset="0"/>
              <a:buChar char="•"/>
            </a:pPr>
            <a:r>
              <a:rPr lang="en-MY" sz="1400" dirty="0">
                <a:solidFill>
                  <a:srgbClr val="0E0E0E"/>
                </a:solidFill>
                <a:effectLst/>
                <a:latin typeface="Abadi Extra Light" panose="020B0604020104020204" pitchFamily="34" charset="0"/>
              </a:rPr>
              <a:t>Orbits such as ES-L1, </a:t>
            </a:r>
            <a:r>
              <a:rPr lang="en-MY" sz="1400" dirty="0">
                <a:solidFill>
                  <a:srgbClr val="0E0E0E"/>
                </a:solidFill>
                <a:effectLst/>
                <a:latin typeface="Abadi Extra Light" panose="020B0604020104020204" pitchFamily="34" charset="0"/>
                <a:ea typeface="Helvetica Neue" panose="02000503000000020004" pitchFamily="2" charset="0"/>
                <a:cs typeface="Helvetica Neue" panose="02000503000000020004" pitchFamily="2" charset="0"/>
              </a:rPr>
              <a:t>GEO</a:t>
            </a:r>
            <a:r>
              <a:rPr lang="en-MY" sz="1400" dirty="0">
                <a:solidFill>
                  <a:srgbClr val="0E0E0E"/>
                </a:solidFill>
                <a:effectLst/>
                <a:latin typeface="Abadi Extra Light" panose="020B0604020104020204" pitchFamily="34" charset="0"/>
              </a:rPr>
              <a:t>, HEO, and SSO have a perfect success rate.</a:t>
            </a:r>
          </a:p>
          <a:p>
            <a:pPr marL="285750" indent="-285750">
              <a:buFont typeface="Arial" panose="020B0604020202020204" pitchFamily="34" charset="0"/>
              <a:buChar char="•"/>
            </a:pPr>
            <a:r>
              <a:rPr lang="en-MY" sz="1400" dirty="0">
                <a:solidFill>
                  <a:srgbClr val="0E0E0E"/>
                </a:solidFill>
                <a:latin typeface="Abadi Extra Light" panose="020B0604020104020204" pitchFamily="34" charset="0"/>
              </a:rPr>
              <a:t>M</a:t>
            </a:r>
            <a:r>
              <a:rPr lang="en-MY" sz="1400" dirty="0">
                <a:solidFill>
                  <a:srgbClr val="0E0E0E"/>
                </a:solidFill>
                <a:effectLst/>
                <a:latin typeface="Abadi Extra Light" panose="020B0604020104020204" pitchFamily="34" charset="0"/>
              </a:rPr>
              <a:t>ajority of launch sites are located near the equator and close to coastal areas.</a:t>
            </a:r>
          </a:p>
          <a:p>
            <a:pPr marL="285750" indent="-285750">
              <a:buFont typeface="Arial" panose="020B0604020202020204" pitchFamily="34" charset="0"/>
              <a:buChar char="•"/>
            </a:pPr>
            <a:endParaRPr lang="en-MY" sz="1400" dirty="0">
              <a:solidFill>
                <a:srgbClr val="0E0E0E"/>
              </a:solidFill>
              <a:effectLst/>
              <a:latin typeface="Abadi" panose="020B0604020104020204" pitchFamily="34" charset="0"/>
            </a:endParaRPr>
          </a:p>
          <a:p>
            <a:endParaRPr lang="en-US" dirty="0">
              <a:latin typeface="Abadi" panose="020B0604020104020204" pitchFamily="34" charset="0"/>
            </a:endParaRPr>
          </a:p>
        </p:txBody>
      </p:sp>
      <p:sp>
        <p:nvSpPr>
          <p:cNvPr id="5" name="TextBox 4">
            <a:extLst>
              <a:ext uri="{FF2B5EF4-FFF2-40B4-BE49-F238E27FC236}">
                <a16:creationId xmlns:a16="http://schemas.microsoft.com/office/drawing/2014/main" id="{1F9053C6-FC34-8D60-2220-EC5824C581FC}"/>
              </a:ext>
            </a:extLst>
          </p:cNvPr>
          <p:cNvSpPr txBox="1"/>
          <p:nvPr/>
        </p:nvSpPr>
        <p:spPr>
          <a:xfrm>
            <a:off x="770010" y="3854260"/>
            <a:ext cx="2280753" cy="369332"/>
          </a:xfrm>
          <a:prstGeom prst="rect">
            <a:avLst/>
          </a:prstGeom>
          <a:noFill/>
        </p:spPr>
        <p:txBody>
          <a:bodyPr wrap="none" rtlCol="0">
            <a:spAutoFit/>
          </a:bodyPr>
          <a:lstStyle/>
          <a:p>
            <a:r>
              <a:rPr lang="en-US" b="1" dirty="0">
                <a:latin typeface="Abadi" panose="020B0604020104020204" pitchFamily="34" charset="0"/>
                <a:cs typeface="Calibri" panose="020F0502020204030204" pitchFamily="34" charset="0"/>
              </a:rPr>
              <a:t>Summary of Results:</a:t>
            </a:r>
          </a:p>
        </p:txBody>
      </p:sp>
      <p:sp>
        <p:nvSpPr>
          <p:cNvPr id="7" name="TextBox 6">
            <a:extLst>
              <a:ext uri="{FF2B5EF4-FFF2-40B4-BE49-F238E27FC236}">
                <a16:creationId xmlns:a16="http://schemas.microsoft.com/office/drawing/2014/main" id="{BE8B65B3-B049-00A7-2200-4CE71DE87B0F}"/>
              </a:ext>
            </a:extLst>
          </p:cNvPr>
          <p:cNvSpPr txBox="1"/>
          <p:nvPr/>
        </p:nvSpPr>
        <p:spPr>
          <a:xfrm>
            <a:off x="6027811" y="4348287"/>
            <a:ext cx="4378037" cy="1169551"/>
          </a:xfrm>
          <a:prstGeom prst="rect">
            <a:avLst/>
          </a:prstGeom>
          <a:noFill/>
        </p:spPr>
        <p:txBody>
          <a:bodyPr wrap="square">
            <a:spAutoFit/>
          </a:bodyPr>
          <a:lstStyle/>
          <a:p>
            <a:r>
              <a:rPr lang="en-MY" sz="1400" b="1" dirty="0">
                <a:solidFill>
                  <a:srgbClr val="0E0E0E"/>
                </a:solidFill>
                <a:effectLst/>
                <a:latin typeface="Abadi" panose="020B0604020104020204" pitchFamily="34" charset="0"/>
              </a:rPr>
              <a:t>Predictive Analytics:</a:t>
            </a:r>
            <a:endParaRPr lang="en-MY" sz="1400" dirty="0">
              <a:solidFill>
                <a:srgbClr val="0E0E0E"/>
              </a:solidFill>
              <a:effectLst/>
              <a:latin typeface="Abadi" panose="020B0604020104020204" pitchFamily="34" charset="0"/>
            </a:endParaRPr>
          </a:p>
          <a:p>
            <a:endParaRPr lang="en-MY" sz="1400" dirty="0">
              <a:solidFill>
                <a:srgbClr val="0E0E0E"/>
              </a:solidFill>
              <a:effectLst/>
              <a:latin typeface="Abadi" panose="020B0604020104020204" pitchFamily="34" charset="0"/>
            </a:endParaRPr>
          </a:p>
          <a:p>
            <a:pPr marL="285750" indent="-285750">
              <a:buFont typeface="Arial" panose="020B0604020202020204" pitchFamily="34" charset="0"/>
              <a:buChar char="•"/>
            </a:pPr>
            <a:r>
              <a:rPr lang="en-MY" sz="1400" dirty="0">
                <a:solidFill>
                  <a:srgbClr val="0E0E0E"/>
                </a:solidFill>
                <a:effectLst/>
                <a:latin typeface="Abadi Extra Light" panose="020B0604020104020204" pitchFamily="34" charset="0"/>
              </a:rPr>
              <a:t>All models showed comparable performance on the test set, with the decision tree model achieving slightly better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003AB876-59C5-4033-2514-3F0B3CC5C293}"/>
              </a:ext>
            </a:extLst>
          </p:cNvPr>
          <p:cNvPicPr>
            <a:picLocks noChangeAspect="1"/>
          </p:cNvPicPr>
          <p:nvPr/>
        </p:nvPicPr>
        <p:blipFill>
          <a:blip r:embed="rId3"/>
          <a:stretch>
            <a:fillRect/>
          </a:stretch>
        </p:blipFill>
        <p:spPr>
          <a:xfrm>
            <a:off x="3079982" y="1579797"/>
            <a:ext cx="6032035" cy="484741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DA9D8E07-2EA2-3D8B-2740-058FBE7BA2DB}"/>
              </a:ext>
            </a:extLst>
          </p:cNvPr>
          <p:cNvPicPr>
            <a:picLocks noChangeAspect="1"/>
          </p:cNvPicPr>
          <p:nvPr/>
        </p:nvPicPr>
        <p:blipFill>
          <a:blip r:embed="rId3"/>
          <a:stretch>
            <a:fillRect/>
          </a:stretch>
        </p:blipFill>
        <p:spPr>
          <a:xfrm>
            <a:off x="3189361" y="1531450"/>
            <a:ext cx="5676900" cy="47879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6F88902F-0A8C-F080-A3B7-92360166977E}"/>
              </a:ext>
            </a:extLst>
          </p:cNvPr>
          <p:cNvPicPr>
            <a:picLocks noChangeAspect="1"/>
          </p:cNvPicPr>
          <p:nvPr/>
        </p:nvPicPr>
        <p:blipFill>
          <a:blip r:embed="rId3"/>
          <a:stretch>
            <a:fillRect/>
          </a:stretch>
        </p:blipFill>
        <p:spPr>
          <a:xfrm>
            <a:off x="1553478" y="1674149"/>
            <a:ext cx="9085044" cy="376497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632374D1-530C-2EE4-09C4-A74501B3D964}"/>
              </a:ext>
            </a:extLst>
          </p:cNvPr>
          <p:cNvPicPr>
            <a:picLocks noChangeAspect="1"/>
          </p:cNvPicPr>
          <p:nvPr/>
        </p:nvPicPr>
        <p:blipFill>
          <a:blip r:embed="rId3"/>
          <a:stretch>
            <a:fillRect/>
          </a:stretch>
        </p:blipFill>
        <p:spPr>
          <a:xfrm>
            <a:off x="3473245" y="1947862"/>
            <a:ext cx="5109132" cy="407771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marked on a map</a:t>
            </a:r>
          </a:p>
        </p:txBody>
      </p:sp>
      <p:pic>
        <p:nvPicPr>
          <p:cNvPr id="6" name="Picture 5" descr="A map with a red circle&#10;&#10;Description automatically generated">
            <a:extLst>
              <a:ext uri="{FF2B5EF4-FFF2-40B4-BE49-F238E27FC236}">
                <a16:creationId xmlns:a16="http://schemas.microsoft.com/office/drawing/2014/main" id="{02AB0842-132F-F1A9-61A2-B9B7D08043FB}"/>
              </a:ext>
            </a:extLst>
          </p:cNvPr>
          <p:cNvPicPr>
            <a:picLocks noChangeAspect="1"/>
          </p:cNvPicPr>
          <p:nvPr/>
        </p:nvPicPr>
        <p:blipFill>
          <a:blip r:embed="rId3"/>
          <a:stretch>
            <a:fillRect/>
          </a:stretch>
        </p:blipFill>
        <p:spPr>
          <a:xfrm>
            <a:off x="2141611" y="1327670"/>
            <a:ext cx="7772400" cy="46979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 Failed Launches marked on map</a:t>
            </a:r>
          </a:p>
        </p:txBody>
      </p:sp>
      <p:pic>
        <p:nvPicPr>
          <p:cNvPr id="4" name="Picture 3" descr="A map of the ocean&#10;&#10;Description automatically generated">
            <a:extLst>
              <a:ext uri="{FF2B5EF4-FFF2-40B4-BE49-F238E27FC236}">
                <a16:creationId xmlns:a16="http://schemas.microsoft.com/office/drawing/2014/main" id="{3FAE89D1-FD4F-CA29-D490-84DF02250B04}"/>
              </a:ext>
            </a:extLst>
          </p:cNvPr>
          <p:cNvPicPr>
            <a:picLocks noChangeAspect="1"/>
          </p:cNvPicPr>
          <p:nvPr/>
        </p:nvPicPr>
        <p:blipFill>
          <a:blip r:embed="rId3"/>
          <a:stretch>
            <a:fillRect/>
          </a:stretch>
        </p:blipFill>
        <p:spPr>
          <a:xfrm>
            <a:off x="1935099" y="1464201"/>
            <a:ext cx="8321801" cy="485514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Launches site distance from nearest coastline</a:t>
            </a:r>
          </a:p>
        </p:txBody>
      </p:sp>
      <p:pic>
        <p:nvPicPr>
          <p:cNvPr id="3074" name="Picture 2">
            <a:extLst>
              <a:ext uri="{FF2B5EF4-FFF2-40B4-BE49-F238E27FC236}">
                <a16:creationId xmlns:a16="http://schemas.microsoft.com/office/drawing/2014/main" id="{CC9F7CC7-58DF-482D-D8DA-BAC85BAB7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747" y="1515532"/>
            <a:ext cx="9694127" cy="451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4" name="Picture 3" descr="A pie chart with text below&#10;&#10;Description automatically generated">
            <a:extLst>
              <a:ext uri="{FF2B5EF4-FFF2-40B4-BE49-F238E27FC236}">
                <a16:creationId xmlns:a16="http://schemas.microsoft.com/office/drawing/2014/main" id="{0A844825-A533-30CC-8910-8980DD5D63EE}"/>
              </a:ext>
            </a:extLst>
          </p:cNvPr>
          <p:cNvPicPr>
            <a:picLocks noChangeAspect="1"/>
          </p:cNvPicPr>
          <p:nvPr/>
        </p:nvPicPr>
        <p:blipFill>
          <a:blip r:embed="rId3"/>
          <a:stretch>
            <a:fillRect/>
          </a:stretch>
        </p:blipFill>
        <p:spPr>
          <a:xfrm>
            <a:off x="2141611" y="1840181"/>
            <a:ext cx="7772400" cy="343291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Incredible Evolution of Rocket Launch Technology">
            <a:extLst>
              <a:ext uri="{FF2B5EF4-FFF2-40B4-BE49-F238E27FC236}">
                <a16:creationId xmlns:a16="http://schemas.microsoft.com/office/drawing/2014/main" id="{BC58EEB4-25B5-5B7C-0C39-15EE86505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21" r="346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Rectangle 10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948CB"/>
                </a:solidFill>
                <a:latin typeface="Abadi" panose="020B0604020104020204" pitchFamily="34" charset="0"/>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8200" y="2030440"/>
            <a:ext cx="3822189" cy="43259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tx1"/>
                </a:solidFill>
                <a:latin typeface="Abadi" panose="020B0604020104020204" pitchFamily="34" charset="0"/>
              </a:rPr>
              <a:t>Background</a:t>
            </a:r>
          </a:p>
          <a:p>
            <a:pPr marL="0" indent="0">
              <a:spcBef>
                <a:spcPts val="1400"/>
              </a:spcBef>
              <a:buNone/>
            </a:pPr>
            <a:r>
              <a:rPr lang="en-US" sz="1400" dirty="0">
                <a:solidFill>
                  <a:schemeClr val="tx1"/>
                </a:solidFill>
                <a:effectLst/>
                <a:latin typeface="Abadi Extra Light" panose="020B0604020104020204" pitchFamily="34" charset="0"/>
              </a:rPr>
              <a:t>SpaceX, a pioneer in the space industry, aims to make space travel accessible to all. Their achievements include delivering spacecraft to the International Space Station, launching a satellite constellation for global internet access, and conducting manned space missions. A key factor in their success is the cost-efficiency of their rocket launches, priced at $62 million per launch, made possible by reusing the first stage of the Falcon 9 rocket. </a:t>
            </a:r>
          </a:p>
          <a:p>
            <a:pPr marL="0" indent="0">
              <a:spcBef>
                <a:spcPts val="1400"/>
              </a:spcBef>
              <a:buNone/>
            </a:pPr>
            <a:r>
              <a:rPr lang="en-US" sz="1400" dirty="0">
                <a:solidFill>
                  <a:schemeClr val="tx1"/>
                </a:solidFill>
                <a:effectLst/>
                <a:latin typeface="Abadi Extra Light" panose="020B0604020104020204" pitchFamily="34" charset="0"/>
              </a:rPr>
              <a:t>In contrast, other providers, unable to reuse the first stage, charge over $165 million per launch. By predicting the likelihood of a successful first-stage landing, we can estimate the launch cost. This can be achieved using publicly available data and machine learning models to forecast whether SpaceX or its competitors can reuse the first stage.</a:t>
            </a:r>
          </a:p>
          <a:p>
            <a:pPr marL="0">
              <a:spcBef>
                <a:spcPts val="1400"/>
              </a:spcBef>
              <a:buFont typeface="Arial" panose="020B0604020202020204" pitchFamily="34" charset="0"/>
              <a:buChar char="•"/>
            </a:pPr>
            <a:endParaRPr lang="en-US" sz="1400" dirty="0">
              <a:solidFill>
                <a:schemeClr val="tx1"/>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KSC LC-39A</a:t>
            </a:r>
          </a:p>
        </p:txBody>
      </p:sp>
      <p:pic>
        <p:nvPicPr>
          <p:cNvPr id="4" name="Picture 3" descr="A blue and red circle with white text&#10;&#10;Description automatically generated">
            <a:extLst>
              <a:ext uri="{FF2B5EF4-FFF2-40B4-BE49-F238E27FC236}">
                <a16:creationId xmlns:a16="http://schemas.microsoft.com/office/drawing/2014/main" id="{D78536E1-4C6E-1F94-BBD0-412AE1B3668F}"/>
              </a:ext>
            </a:extLst>
          </p:cNvPr>
          <p:cNvPicPr>
            <a:picLocks noChangeAspect="1"/>
          </p:cNvPicPr>
          <p:nvPr/>
        </p:nvPicPr>
        <p:blipFill>
          <a:blip r:embed="rId3"/>
          <a:stretch>
            <a:fillRect/>
          </a:stretch>
        </p:blipFill>
        <p:spPr>
          <a:xfrm>
            <a:off x="1830751" y="1583782"/>
            <a:ext cx="8394119" cy="428567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Outcomes</a:t>
            </a:r>
          </a:p>
        </p:txBody>
      </p:sp>
      <p:pic>
        <p:nvPicPr>
          <p:cNvPr id="4" name="Picture 3" descr="A graph of weight loss&#10;&#10;Description automatically generated with medium confidence">
            <a:extLst>
              <a:ext uri="{FF2B5EF4-FFF2-40B4-BE49-F238E27FC236}">
                <a16:creationId xmlns:a16="http://schemas.microsoft.com/office/drawing/2014/main" id="{5BB57478-5C2D-FD66-4D6E-1D5D328EC8A7}"/>
              </a:ext>
            </a:extLst>
          </p:cNvPr>
          <p:cNvPicPr>
            <a:picLocks noChangeAspect="1"/>
          </p:cNvPicPr>
          <p:nvPr/>
        </p:nvPicPr>
        <p:blipFill>
          <a:blip r:embed="rId3"/>
          <a:stretch>
            <a:fillRect/>
          </a:stretch>
        </p:blipFill>
        <p:spPr>
          <a:xfrm>
            <a:off x="928821" y="2121249"/>
            <a:ext cx="10334358" cy="372218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36339"/>
            <a:ext cx="4556052" cy="4458049"/>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Decision Tree have the highest Classification Accuracy among KNN, Decision Tree, Logistic Regression and SVM.</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DB1A4C8-3656-B548-1E88-2E5DD6F44391}"/>
              </a:ext>
            </a:extLst>
          </p:cNvPr>
          <p:cNvPicPr>
            <a:picLocks noChangeAspect="1"/>
          </p:cNvPicPr>
          <p:nvPr/>
        </p:nvPicPr>
        <p:blipFill>
          <a:blip r:embed="rId3"/>
          <a:stretch>
            <a:fillRect/>
          </a:stretch>
        </p:blipFill>
        <p:spPr>
          <a:xfrm>
            <a:off x="5770289" y="1436339"/>
            <a:ext cx="5582424" cy="445804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92582"/>
            <a:ext cx="3523785" cy="324706"/>
          </a:xfrm>
          <a:prstGeom prst="rect">
            <a:avLst/>
          </a:prstGeom>
        </p:spPr>
        <p:txBody>
          <a:bodyPr>
            <a:noAutofit/>
          </a:bodyPr>
          <a:lstStyle/>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Logistic Regression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C2D4363-8A3F-7508-A0D6-6883241E8985}"/>
              </a:ext>
            </a:extLst>
          </p:cNvPr>
          <p:cNvPicPr>
            <a:picLocks noChangeAspect="1"/>
          </p:cNvPicPr>
          <p:nvPr/>
        </p:nvPicPr>
        <p:blipFill>
          <a:blip r:embed="rId3"/>
          <a:stretch>
            <a:fillRect/>
          </a:stretch>
        </p:blipFill>
        <p:spPr>
          <a:xfrm>
            <a:off x="770011" y="1869149"/>
            <a:ext cx="2358588" cy="2011475"/>
          </a:xfrm>
          <a:prstGeom prst="rect">
            <a:avLst/>
          </a:prstGeom>
        </p:spPr>
      </p:pic>
      <p:sp>
        <p:nvSpPr>
          <p:cNvPr id="6" name="Content Placeholder 4">
            <a:extLst>
              <a:ext uri="{FF2B5EF4-FFF2-40B4-BE49-F238E27FC236}">
                <a16:creationId xmlns:a16="http://schemas.microsoft.com/office/drawing/2014/main" id="{0772E8B7-217A-603F-E574-C2ED9849FB22}"/>
              </a:ext>
            </a:extLst>
          </p:cNvPr>
          <p:cNvSpPr txBox="1">
            <a:spLocks/>
          </p:cNvSpPr>
          <p:nvPr/>
        </p:nvSpPr>
        <p:spPr>
          <a:xfrm>
            <a:off x="6096000" y="1392582"/>
            <a:ext cx="3523785" cy="3247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900" dirty="0">
                <a:solidFill>
                  <a:schemeClr val="accent3">
                    <a:lumMod val="25000"/>
                  </a:schemeClr>
                </a:solidFill>
                <a:latin typeface="Abadi" panose="020B0604020104020204" pitchFamily="34" charset="0"/>
              </a:rPr>
              <a:t>Decision Tree</a:t>
            </a:r>
          </a:p>
        </p:txBody>
      </p:sp>
      <p:pic>
        <p:nvPicPr>
          <p:cNvPr id="7" name="Picture 6">
            <a:extLst>
              <a:ext uri="{FF2B5EF4-FFF2-40B4-BE49-F238E27FC236}">
                <a16:creationId xmlns:a16="http://schemas.microsoft.com/office/drawing/2014/main" id="{BFE9A05B-0266-1C8C-9832-0ED7E28CE8AF}"/>
              </a:ext>
            </a:extLst>
          </p:cNvPr>
          <p:cNvPicPr>
            <a:picLocks noChangeAspect="1"/>
          </p:cNvPicPr>
          <p:nvPr/>
        </p:nvPicPr>
        <p:blipFill>
          <a:blip r:embed="rId4"/>
          <a:stretch>
            <a:fillRect/>
          </a:stretch>
        </p:blipFill>
        <p:spPr>
          <a:xfrm>
            <a:off x="6096001" y="1869149"/>
            <a:ext cx="2358588" cy="2011475"/>
          </a:xfrm>
          <a:prstGeom prst="rect">
            <a:avLst/>
          </a:prstGeom>
        </p:spPr>
      </p:pic>
      <p:sp>
        <p:nvSpPr>
          <p:cNvPr id="8" name="Content Placeholder 4">
            <a:extLst>
              <a:ext uri="{FF2B5EF4-FFF2-40B4-BE49-F238E27FC236}">
                <a16:creationId xmlns:a16="http://schemas.microsoft.com/office/drawing/2014/main" id="{73772B0C-0F8E-1E36-8433-054C21EEC6CE}"/>
              </a:ext>
            </a:extLst>
          </p:cNvPr>
          <p:cNvSpPr txBox="1">
            <a:spLocks/>
          </p:cNvSpPr>
          <p:nvPr/>
        </p:nvSpPr>
        <p:spPr>
          <a:xfrm>
            <a:off x="770010" y="4032486"/>
            <a:ext cx="3523785" cy="3247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900" dirty="0">
                <a:solidFill>
                  <a:schemeClr val="accent3">
                    <a:lumMod val="25000"/>
                  </a:schemeClr>
                </a:solidFill>
                <a:latin typeface="Abadi" panose="020B0604020104020204" pitchFamily="34" charset="0"/>
              </a:rPr>
              <a:t>SVM</a:t>
            </a:r>
          </a:p>
        </p:txBody>
      </p:sp>
      <p:pic>
        <p:nvPicPr>
          <p:cNvPr id="10" name="Picture 9">
            <a:extLst>
              <a:ext uri="{FF2B5EF4-FFF2-40B4-BE49-F238E27FC236}">
                <a16:creationId xmlns:a16="http://schemas.microsoft.com/office/drawing/2014/main" id="{6C10F17F-135A-5643-B705-B49840CC46B3}"/>
              </a:ext>
            </a:extLst>
          </p:cNvPr>
          <p:cNvPicPr>
            <a:picLocks noChangeAspect="1"/>
          </p:cNvPicPr>
          <p:nvPr/>
        </p:nvPicPr>
        <p:blipFill>
          <a:blip r:embed="rId3"/>
          <a:stretch>
            <a:fillRect/>
          </a:stretch>
        </p:blipFill>
        <p:spPr>
          <a:xfrm>
            <a:off x="734028" y="4357192"/>
            <a:ext cx="2427235" cy="2070019"/>
          </a:xfrm>
          <a:prstGeom prst="rect">
            <a:avLst/>
          </a:prstGeom>
        </p:spPr>
      </p:pic>
      <p:sp>
        <p:nvSpPr>
          <p:cNvPr id="11" name="Content Placeholder 4">
            <a:extLst>
              <a:ext uri="{FF2B5EF4-FFF2-40B4-BE49-F238E27FC236}">
                <a16:creationId xmlns:a16="http://schemas.microsoft.com/office/drawing/2014/main" id="{18844F9B-5EF7-AFA9-65BA-A62245C09D73}"/>
              </a:ext>
            </a:extLst>
          </p:cNvPr>
          <p:cNvSpPr txBox="1">
            <a:spLocks/>
          </p:cNvSpPr>
          <p:nvPr/>
        </p:nvSpPr>
        <p:spPr>
          <a:xfrm>
            <a:off x="6095999" y="4032486"/>
            <a:ext cx="3523785" cy="3247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900" dirty="0">
                <a:solidFill>
                  <a:schemeClr val="accent3">
                    <a:lumMod val="25000"/>
                  </a:schemeClr>
                </a:solidFill>
                <a:latin typeface="Abadi" panose="020B0604020104020204" pitchFamily="34" charset="0"/>
              </a:rPr>
              <a:t>KNN</a:t>
            </a:r>
          </a:p>
        </p:txBody>
      </p:sp>
      <p:pic>
        <p:nvPicPr>
          <p:cNvPr id="12" name="Picture 11">
            <a:extLst>
              <a:ext uri="{FF2B5EF4-FFF2-40B4-BE49-F238E27FC236}">
                <a16:creationId xmlns:a16="http://schemas.microsoft.com/office/drawing/2014/main" id="{4C2DF757-F971-A4C3-8D89-F9C3A958A72E}"/>
              </a:ext>
            </a:extLst>
          </p:cNvPr>
          <p:cNvPicPr>
            <a:picLocks noChangeAspect="1"/>
          </p:cNvPicPr>
          <p:nvPr/>
        </p:nvPicPr>
        <p:blipFill>
          <a:blip r:embed="rId3"/>
          <a:stretch>
            <a:fillRect/>
          </a:stretch>
        </p:blipFill>
        <p:spPr>
          <a:xfrm>
            <a:off x="6095999" y="4431779"/>
            <a:ext cx="2427235" cy="207001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5"/>
            <a:ext cx="10515600" cy="4351337"/>
          </a:xfrm>
          <a:prstGeom prst="rect">
            <a:avLst/>
          </a:prstGeom>
        </p:spPr>
        <p:txBody>
          <a:bodyPr>
            <a:normAutofit/>
          </a:bodyPr>
          <a:lstStyle/>
          <a:p>
            <a:pPr>
              <a:lnSpc>
                <a:spcPct val="100000"/>
              </a:lnSpc>
              <a:spcBef>
                <a:spcPts val="1400"/>
              </a:spcBef>
            </a:pPr>
            <a:r>
              <a:rPr lang="en-US" sz="1900" dirty="0">
                <a:solidFill>
                  <a:schemeClr val="accent3">
                    <a:lumMod val="25000"/>
                  </a:schemeClr>
                </a:solidFill>
                <a:latin typeface="Abadi" panose="020B0604020104020204" pitchFamily="34" charset="0"/>
              </a:rPr>
              <a:t>Model Performance: Decision Tree slightly outperform other models.</a:t>
            </a:r>
          </a:p>
          <a:p>
            <a:pPr>
              <a:lnSpc>
                <a:spcPct val="100000"/>
              </a:lnSpc>
              <a:spcBef>
                <a:spcPts val="1400"/>
              </a:spcBef>
            </a:pPr>
            <a:r>
              <a:rPr lang="en-US" sz="1900" dirty="0">
                <a:solidFill>
                  <a:schemeClr val="accent3">
                    <a:lumMod val="25000"/>
                  </a:schemeClr>
                </a:solidFill>
                <a:latin typeface="Abadi" panose="020B0604020104020204" pitchFamily="34" charset="0"/>
              </a:rPr>
              <a:t>All launch sites are close to the coast</a:t>
            </a:r>
          </a:p>
          <a:p>
            <a:pPr>
              <a:lnSpc>
                <a:spcPct val="100000"/>
              </a:lnSpc>
              <a:spcBef>
                <a:spcPts val="1400"/>
              </a:spcBef>
            </a:pPr>
            <a:r>
              <a:rPr lang="en-US" sz="1900" dirty="0">
                <a:solidFill>
                  <a:schemeClr val="accent3">
                    <a:lumMod val="25000"/>
                  </a:schemeClr>
                </a:solidFill>
                <a:latin typeface="Abadi" panose="020B0604020104020204" pitchFamily="34" charset="0"/>
              </a:rPr>
              <a:t>KSC LC-39A has the highest success rate among launch sites</a:t>
            </a:r>
          </a:p>
          <a:p>
            <a:pPr>
              <a:lnSpc>
                <a:spcPct val="100000"/>
              </a:lnSpc>
              <a:spcBef>
                <a:spcPts val="1400"/>
              </a:spcBef>
            </a:pPr>
            <a:r>
              <a:rPr lang="en-US" sz="1900" dirty="0">
                <a:solidFill>
                  <a:schemeClr val="accent3">
                    <a:lumMod val="25000"/>
                  </a:schemeClr>
                </a:solidFill>
                <a:latin typeface="Abadi" panose="020B0604020104020204" pitchFamily="34" charset="0"/>
              </a:rPr>
              <a:t>ES-L!, GEO, HEO &amp; SSO Orbits has 100% success rate</a:t>
            </a:r>
          </a:p>
          <a:p>
            <a:pPr>
              <a:lnSpc>
                <a:spcPct val="100000"/>
              </a:lnSpc>
              <a:spcBef>
                <a:spcPts val="1400"/>
              </a:spcBef>
            </a:pPr>
            <a:r>
              <a:rPr lang="en-US" sz="1900" dirty="0">
                <a:solidFill>
                  <a:schemeClr val="accent3">
                    <a:lumMod val="25000"/>
                  </a:schemeClr>
                </a:solidFill>
                <a:latin typeface="Abadi" panose="020B0604020104020204" pitchFamily="34" charset="0"/>
              </a:rPr>
              <a:t>Most of the launch sites are near to the equator. It helps launches with additional natural boost, which save cost of fuel and boosters.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Extra Light" panose="020B0604020104020204" pitchFamily="34" charset="0"/>
              </a:rPr>
              <a:t>Data collected using SpaceX REST API and web scraping technique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Extra Light" panose="020B0604020104020204" pitchFamily="34" charset="0"/>
              </a:rPr>
              <a:t>Address missing values and map each data into binary outcomes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Extra Light" panose="020B0604020104020204" pitchFamily="34" charset="0"/>
              </a:rPr>
              <a:t>Build and tune KNN, logistic regression, decision tree and SVM with </a:t>
            </a:r>
            <a:r>
              <a:rPr lang="en-US" sz="7600" dirty="0" err="1">
                <a:solidFill>
                  <a:schemeClr val="bg2">
                    <a:lumMod val="50000"/>
                  </a:schemeClr>
                </a:solidFill>
                <a:latin typeface="Abadi Extra Light" panose="020B0604020104020204" pitchFamily="34" charset="0"/>
              </a:rPr>
              <a:t>GridSearchCV</a:t>
            </a:r>
            <a:endParaRPr lang="en-US" sz="7600" dirty="0">
              <a:solidFill>
                <a:schemeClr val="bg2">
                  <a:lumMod val="50000"/>
                </a:schemeClr>
              </a:solidFill>
              <a:latin typeface="Abadi Extra Light" panose="020B0604020104020204" pitchFamily="34" charset="0"/>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6164179" cy="2529306"/>
          </a:xfrm>
          <a:prstGeom prst="rect">
            <a:avLst/>
          </a:prstGeom>
        </p:spPr>
        <p:txBody>
          <a:bodyPr/>
          <a:lstStyle/>
          <a:p>
            <a:r>
              <a:rPr lang="en-MY" sz="1900" dirty="0">
                <a:solidFill>
                  <a:srgbClr val="0E0E0E"/>
                </a:solidFill>
                <a:effectLst/>
                <a:latin typeface="Abadi" panose="020B0604020104020204" pitchFamily="34" charset="0"/>
              </a:rPr>
              <a:t>The dataset was collected by:</a:t>
            </a:r>
            <a:br>
              <a:rPr lang="en-MY" sz="1900" dirty="0">
                <a:solidFill>
                  <a:srgbClr val="0E0E0E"/>
                </a:solidFill>
                <a:effectLst/>
                <a:latin typeface="Abadi" panose="020B0604020104020204" pitchFamily="34" charset="0"/>
              </a:rPr>
            </a:br>
            <a:endParaRPr lang="en-MY" sz="1900" dirty="0">
              <a:solidFill>
                <a:srgbClr val="0E0E0E"/>
              </a:solidFill>
              <a:effectLst/>
              <a:latin typeface="Abadi" panose="020B0604020104020204" pitchFamily="34" charset="0"/>
            </a:endParaRPr>
          </a:p>
          <a:p>
            <a:pPr lvl="1"/>
            <a:r>
              <a:rPr lang="en-MY" sz="1500" dirty="0">
                <a:solidFill>
                  <a:srgbClr val="0E0E0E"/>
                </a:solidFill>
                <a:effectLst/>
                <a:latin typeface="Abadi Extra Light" panose="020B0604020104020204" pitchFamily="34" charset="0"/>
              </a:rPr>
              <a:t>SpaceX launch data was collected from the SpaceX REST API</a:t>
            </a:r>
          </a:p>
          <a:p>
            <a:pPr lvl="1"/>
            <a:endParaRPr lang="en-MY" sz="1500" dirty="0">
              <a:solidFill>
                <a:srgbClr val="0E0E0E"/>
              </a:solidFill>
              <a:latin typeface="Abadi Extra Light" panose="020B0604020104020204" pitchFamily="34" charset="0"/>
            </a:endParaRPr>
          </a:p>
          <a:p>
            <a:pPr lvl="1"/>
            <a:r>
              <a:rPr lang="en-MY" sz="1500" dirty="0">
                <a:solidFill>
                  <a:srgbClr val="0E0E0E"/>
                </a:solidFill>
                <a:effectLst/>
                <a:latin typeface="Abadi Extra Light" panose="020B0604020104020204" pitchFamily="34" charset="0"/>
              </a:rPr>
              <a:t>It provides launches information</a:t>
            </a:r>
            <a:r>
              <a:rPr lang="en-MY" sz="1500" dirty="0">
                <a:solidFill>
                  <a:srgbClr val="0E0E0E"/>
                </a:solidFill>
                <a:latin typeface="Abadi Extra Light" panose="020B0604020104020204" pitchFamily="34" charset="0"/>
              </a:rPr>
              <a:t>, including:</a:t>
            </a:r>
          </a:p>
          <a:p>
            <a:pPr lvl="2"/>
            <a:r>
              <a:rPr lang="en-MY" sz="1400" dirty="0">
                <a:solidFill>
                  <a:srgbClr val="0E0E0E"/>
                </a:solidFill>
                <a:latin typeface="Abadi Extra Light" panose="020B0604020104020204" pitchFamily="34" charset="0"/>
              </a:rPr>
              <a:t>Payload Mass</a:t>
            </a:r>
          </a:p>
          <a:p>
            <a:pPr lvl="2"/>
            <a:r>
              <a:rPr lang="en-MY" sz="1400" dirty="0">
                <a:solidFill>
                  <a:srgbClr val="0E0E0E"/>
                </a:solidFill>
                <a:effectLst/>
                <a:latin typeface="Abadi Extra Light" panose="020B0604020104020204" pitchFamily="34" charset="0"/>
              </a:rPr>
              <a:t>Launch Specifications</a:t>
            </a:r>
          </a:p>
          <a:p>
            <a:pPr lvl="2"/>
            <a:r>
              <a:rPr lang="en-MY" sz="1400" dirty="0">
                <a:solidFill>
                  <a:srgbClr val="0E0E0E"/>
                </a:solidFill>
                <a:latin typeface="Abadi Extra Light" panose="020B0604020104020204" pitchFamily="34" charset="0"/>
              </a:rPr>
              <a:t>Landing Specifications</a:t>
            </a:r>
          </a:p>
          <a:p>
            <a:pPr lvl="2"/>
            <a:r>
              <a:rPr lang="en-MY" sz="1400" dirty="0">
                <a:solidFill>
                  <a:srgbClr val="0E0E0E"/>
                </a:solidFill>
                <a:effectLst/>
                <a:latin typeface="Abadi Extra Light" panose="020B0604020104020204" pitchFamily="34" charset="0"/>
              </a:rPr>
              <a:t>Landing Outcomes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4" name="Picture 3" descr="A diagram of a software processing process&#10;&#10;Description automatically generated">
            <a:extLst>
              <a:ext uri="{FF2B5EF4-FFF2-40B4-BE49-F238E27FC236}">
                <a16:creationId xmlns:a16="http://schemas.microsoft.com/office/drawing/2014/main" id="{FC8544CE-AF23-ACAC-F93B-112D7F648CAD}"/>
              </a:ext>
            </a:extLst>
          </p:cNvPr>
          <p:cNvPicPr>
            <a:picLocks noChangeAspect="1"/>
          </p:cNvPicPr>
          <p:nvPr/>
        </p:nvPicPr>
        <p:blipFill>
          <a:blip r:embed="rId3"/>
          <a:stretch>
            <a:fillRect/>
          </a:stretch>
        </p:blipFill>
        <p:spPr>
          <a:xfrm>
            <a:off x="7002379" y="2430854"/>
            <a:ext cx="4203032" cy="2650875"/>
          </a:xfrm>
          <a:prstGeom prst="rect">
            <a:avLst/>
          </a:prstGeom>
        </p:spPr>
      </p:pic>
      <p:sp>
        <p:nvSpPr>
          <p:cNvPr id="7" name="Content Placeholder 4">
            <a:extLst>
              <a:ext uri="{FF2B5EF4-FFF2-40B4-BE49-F238E27FC236}">
                <a16:creationId xmlns:a16="http://schemas.microsoft.com/office/drawing/2014/main" id="{676383FF-90E8-FF54-7342-18A36362AA32}"/>
              </a:ext>
            </a:extLst>
          </p:cNvPr>
          <p:cNvSpPr txBox="1">
            <a:spLocks/>
          </p:cNvSpPr>
          <p:nvPr/>
        </p:nvSpPr>
        <p:spPr>
          <a:xfrm>
            <a:off x="838199" y="4404360"/>
            <a:ext cx="6164179" cy="15539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MY" sz="1500" dirty="0">
                <a:solidFill>
                  <a:srgbClr val="0E0E0E"/>
                </a:solidFill>
                <a:latin typeface="Abadi Extra Light" panose="020B0604020104020204" pitchFamily="34" charset="0"/>
              </a:rPr>
              <a:t>The URL is: </a:t>
            </a:r>
            <a:r>
              <a:rPr lang="en-MY" sz="1500" dirty="0" err="1">
                <a:solidFill>
                  <a:srgbClr val="0E0E0E"/>
                </a:solidFill>
                <a:latin typeface="Abadi Extra Light" panose="020B0604020104020204" pitchFamily="34" charset="0"/>
              </a:rPr>
              <a:t>api.spacexdata.com</a:t>
            </a:r>
            <a:r>
              <a:rPr lang="en-MY" sz="1500" dirty="0">
                <a:solidFill>
                  <a:srgbClr val="0E0E0E"/>
                </a:solidFill>
                <a:latin typeface="Abadi Extra Light" panose="020B0604020104020204" pitchFamily="34" charset="0"/>
              </a:rPr>
              <a:t>/v4/</a:t>
            </a:r>
          </a:p>
          <a:p>
            <a:pPr lvl="1"/>
            <a:endParaRPr lang="en-MY" sz="1500" dirty="0">
              <a:solidFill>
                <a:srgbClr val="0E0E0E"/>
              </a:solidFill>
              <a:latin typeface="Abadi Extra Light" panose="020B0604020104020204" pitchFamily="34" charset="0"/>
            </a:endParaRPr>
          </a:p>
          <a:p>
            <a:pPr lvl="1"/>
            <a:r>
              <a:rPr lang="en-MY" sz="1500" dirty="0">
                <a:solidFill>
                  <a:srgbClr val="0E0E0E"/>
                </a:solidFill>
                <a:latin typeface="Abadi Extra Light" panose="020B0604020104020204" pitchFamily="34" charset="0"/>
              </a:rPr>
              <a:t>Data of Falcon 9 Launch is obtained through web scraping with </a:t>
            </a:r>
            <a:r>
              <a:rPr lang="en-MY" sz="1500" dirty="0" err="1">
                <a:solidFill>
                  <a:srgbClr val="0E0E0E"/>
                </a:solidFill>
                <a:latin typeface="Abadi Extra Light" panose="020B0604020104020204" pitchFamily="34" charset="0"/>
              </a:rPr>
              <a:t>BeautifulSoup</a:t>
            </a:r>
            <a:r>
              <a:rPr lang="en-MY" sz="1500" dirty="0">
                <a:solidFill>
                  <a:srgbClr val="0E0E0E"/>
                </a:solidFill>
                <a:latin typeface="Abadi Extra Light" panose="020B0604020104020204" pitchFamily="34" charset="0"/>
              </a:rPr>
              <a:t> on Wikipedia</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70532" y="6025573"/>
            <a:ext cx="9914557" cy="3837502"/>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The source file of Data Collection can be accessed through </a:t>
            </a:r>
            <a:r>
              <a:rPr lang="en-US" sz="1800" dirty="0">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Diagram 8">
            <a:extLst>
              <a:ext uri="{FF2B5EF4-FFF2-40B4-BE49-F238E27FC236}">
                <a16:creationId xmlns:a16="http://schemas.microsoft.com/office/drawing/2014/main" id="{98367C03-63F2-2DC3-4A6F-B705853BC399}"/>
              </a:ext>
            </a:extLst>
          </p:cNvPr>
          <p:cNvGraphicFramePr/>
          <p:nvPr>
            <p:extLst>
              <p:ext uri="{D42A27DB-BD31-4B8C-83A1-F6EECF244321}">
                <p14:modId xmlns:p14="http://schemas.microsoft.com/office/powerpoint/2010/main" val="2279620207"/>
              </p:ext>
            </p:extLst>
          </p:nvPr>
        </p:nvGraphicFramePr>
        <p:xfrm>
          <a:off x="2393537" y="1181386"/>
          <a:ext cx="7404925" cy="4624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extLst>
              <a:ext uri="{FF2B5EF4-FFF2-40B4-BE49-F238E27FC236}">
                <a16:creationId xmlns:a16="http://schemas.microsoft.com/office/drawing/2014/main" id="{1C2DEDD6-0C2A-6328-B294-4F3575DB643B}"/>
              </a:ext>
            </a:extLst>
          </p:cNvPr>
          <p:cNvSpPr txBox="1"/>
          <p:nvPr/>
        </p:nvSpPr>
        <p:spPr>
          <a:xfrm>
            <a:off x="2304548" y="6025573"/>
            <a:ext cx="7446526" cy="369332"/>
          </a:xfrm>
          <a:prstGeom prst="rect">
            <a:avLst/>
          </a:prstGeom>
          <a:noFill/>
        </p:spPr>
        <p:txBody>
          <a:bodyPr wrap="square">
            <a:spAutoFit/>
          </a:bodyPr>
          <a:lstStyle/>
          <a:p>
            <a:pPr algn="ctr">
              <a:lnSpc>
                <a:spcPct val="100000"/>
              </a:lnSpc>
              <a:spcBef>
                <a:spcPts val="1400"/>
              </a:spcBef>
            </a:pPr>
            <a:r>
              <a:rPr lang="en-US" sz="1800" dirty="0">
                <a:solidFill>
                  <a:schemeClr val="accent3">
                    <a:lumMod val="25000"/>
                  </a:schemeClr>
                </a:solidFill>
                <a:latin typeface="Abadi" panose="020B0604020104020204" pitchFamily="34" charset="0"/>
              </a:rPr>
              <a:t>The source file of Data Collection can be accessed through </a:t>
            </a:r>
            <a:r>
              <a:rPr lang="en-US" sz="1800" dirty="0">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p:txBody>
      </p:sp>
      <p:graphicFrame>
        <p:nvGraphicFramePr>
          <p:cNvPr id="9" name="Diagram 8">
            <a:extLst>
              <a:ext uri="{FF2B5EF4-FFF2-40B4-BE49-F238E27FC236}">
                <a16:creationId xmlns:a16="http://schemas.microsoft.com/office/drawing/2014/main" id="{AAE62CAA-0F73-10FD-4703-A8C558D1C62A}"/>
              </a:ext>
            </a:extLst>
          </p:cNvPr>
          <p:cNvGraphicFramePr/>
          <p:nvPr>
            <p:extLst>
              <p:ext uri="{D42A27DB-BD31-4B8C-83A1-F6EECF244321}">
                <p14:modId xmlns:p14="http://schemas.microsoft.com/office/powerpoint/2010/main" val="2930142583"/>
              </p:ext>
            </p:extLst>
          </p:nvPr>
        </p:nvGraphicFramePr>
        <p:xfrm>
          <a:off x="1518728" y="1680518"/>
          <a:ext cx="8232346" cy="41317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368</TotalTime>
  <Words>1374</Words>
  <Application>Microsoft Macintosh PowerPoint</Application>
  <PresentationFormat>Widescreen</PresentationFormat>
  <Paragraphs>257</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Abadi Extra Light</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LAI JIEN WENG</cp:lastModifiedBy>
  <cp:revision>201</cp:revision>
  <dcterms:created xsi:type="dcterms:W3CDTF">2021-04-29T18:58:34Z</dcterms:created>
  <dcterms:modified xsi:type="dcterms:W3CDTF">2024-10-12T15:34:48Z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